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804" r:id="rId8"/>
    <p:sldMasterId id="2147483816" r:id="rId9"/>
    <p:sldMasterId id="2147483828" r:id="rId10"/>
    <p:sldMasterId id="2147483852" r:id="rId11"/>
  </p:sldMasterIdLst>
  <p:notesMasterIdLst>
    <p:notesMasterId r:id="rId45"/>
  </p:notesMasterIdLst>
  <p:handoutMasterIdLst>
    <p:handoutMasterId r:id="rId46"/>
  </p:handoutMasterIdLst>
  <p:sldIdLst>
    <p:sldId id="436" r:id="rId12"/>
    <p:sldId id="455" r:id="rId13"/>
    <p:sldId id="456" r:id="rId14"/>
    <p:sldId id="428" r:id="rId15"/>
    <p:sldId id="451" r:id="rId16"/>
    <p:sldId id="432" r:id="rId17"/>
    <p:sldId id="416" r:id="rId18"/>
    <p:sldId id="418" r:id="rId19"/>
    <p:sldId id="425" r:id="rId20"/>
    <p:sldId id="426" r:id="rId21"/>
    <p:sldId id="427" r:id="rId22"/>
    <p:sldId id="422" r:id="rId23"/>
    <p:sldId id="424" r:id="rId24"/>
    <p:sldId id="387" r:id="rId25"/>
    <p:sldId id="404" r:id="rId26"/>
    <p:sldId id="405" r:id="rId27"/>
    <p:sldId id="294" r:id="rId28"/>
    <p:sldId id="305" r:id="rId29"/>
    <p:sldId id="365" r:id="rId30"/>
    <p:sldId id="366" r:id="rId31"/>
    <p:sldId id="388" r:id="rId32"/>
    <p:sldId id="367" r:id="rId33"/>
    <p:sldId id="370" r:id="rId34"/>
    <p:sldId id="364" r:id="rId35"/>
    <p:sldId id="440" r:id="rId36"/>
    <p:sldId id="441" r:id="rId37"/>
    <p:sldId id="446" r:id="rId38"/>
    <p:sldId id="459" r:id="rId39"/>
    <p:sldId id="442" r:id="rId40"/>
    <p:sldId id="380" r:id="rId41"/>
    <p:sldId id="382" r:id="rId42"/>
    <p:sldId id="384" r:id="rId43"/>
    <p:sldId id="45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EDF"/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8" autoAdjust="0"/>
    <p:restoredTop sz="90446" autoAdjust="0"/>
  </p:normalViewPr>
  <p:slideViewPr>
    <p:cSldViewPr>
      <p:cViewPr>
        <p:scale>
          <a:sx n="60" d="100"/>
          <a:sy n="60" d="100"/>
        </p:scale>
        <p:origin x="-1620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11" Type="http://schemas.openxmlformats.org/officeDocument/2006/relationships/image" Target="../media/image54.wmf"/><Relationship Id="rId5" Type="http://schemas.openxmlformats.org/officeDocument/2006/relationships/image" Target="../media/image48.wmf"/><Relationship Id="rId10" Type="http://schemas.openxmlformats.org/officeDocument/2006/relationships/image" Target="../media/image53.wmf"/><Relationship Id="rId4" Type="http://schemas.openxmlformats.org/officeDocument/2006/relationships/image" Target="../media/image47.wmf"/><Relationship Id="rId9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7A8C4-F8BD-D443-8DEB-1D22122A995A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0C861-42E5-3B46-8191-C568951AA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86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3FCC2-E077-4B15-A2C7-EEE0B193FABA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3D45D-1EE4-4804-9A12-9F5F906A7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38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3D45D-1EE4-4804-9A12-9F5F906A7F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76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ED66D-7EA9-4F79-A3BC-8D9DA5152A8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997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3D45D-1EE4-4804-9A12-9F5F906A7F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6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F2A2F-9F1E-4291-B931-7A43B25FC86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02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3D45D-1EE4-4804-9A12-9F5F906A7F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5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4C705-B3CE-E647-9645-9C2AD565B1A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68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1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035D4F-BD75-614F-9B83-007ED940A52B}" type="slidenum">
              <a:rPr lang="en-US" sz="1200">
                <a:solidFill>
                  <a:prstClr val="black"/>
                </a:solidFill>
              </a:rPr>
              <a:pPr eaLnBrk="1" hangingPunct="1"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38F66-0119-4FC6-B6CB-48915AB4E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513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3D45D-1EE4-4804-9A12-9F5F906A7F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37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ED66D-7EA9-4F79-A3BC-8D9DA5152A8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644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3D45D-1EE4-4804-9A12-9F5F906A7F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5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1D4-0843-C047-A019-88BD4FB0A68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3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95B3-7D6A-E646-B50F-412242C7888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2845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448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442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523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288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314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38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770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174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77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6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96DC1-D480-794F-97CD-1C95EB77C1F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2468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734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AE0-C65E-A64B-B418-9B07117BE7B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778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250E-3A25-D14B-99F5-E7912F3D998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6832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FC10-5A65-7D4F-9B21-D56C1BBE0F3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543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1EDA-F014-6A41-8C78-54F7008C076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1170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FA1A-A562-BB48-B56D-CD129959019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9005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1408-2ACA-3848-8CB3-77A02FD9F73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3735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F5B2-4064-B944-931E-67C60307390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8717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DC34-D1A6-1B4D-8F2C-6843CA017F8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75474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CDA4-B4CA-E644-8CB3-D014C05478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18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A146-8A35-8F45-9516-77FF9BF803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6154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2FE2-A863-F640-BADF-319C3466DF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8375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1E3C-41B0-A04D-A4C5-24E8830D495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190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357E7-9A5B-E242-B939-CA7DC0FADCD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979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F0A2-6458-0544-943A-4F417ACBDA5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498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981F-8BD6-2D46-8B63-E8676E71383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3145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0119-C4C8-2A4B-BCD0-F2DA0653711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175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6929-2EBF-DC4A-9624-7F4955F8695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029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B3A8-9589-7747-8AF7-536B6FE2D99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379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D001-1DA6-3B4A-9827-641963B5040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06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8F45-0FE4-2848-873D-577E608DC44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316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CF9F-FE77-F64D-8297-571003B481E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745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ACFE-086A-1849-B2E0-0CC91F413B0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036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2805-BD94-CF42-89BD-4B3377A4E10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965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973B-C1B7-3C47-8941-C3EBE5DDB60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317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11D9-8EA1-864E-BE1F-0209D761101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563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7537E-E475-7D4C-95DE-2A72CB08D28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741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8E-ED40-BF46-8F59-CCD5AC52021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15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6F35-547B-7048-AA7A-946619F217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504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F7CD-D310-594E-A2E1-61748EABDE4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089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E4BA1-4FEE-D144-9BBF-D2810A9700E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885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44CC-56C9-F14A-820B-1CF46E133DE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28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1ADE-E1F8-484F-AB9F-C195C75EEF9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433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7D32A-8719-0446-B969-F0DFC7B466A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684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94B9-54CB-EC47-A676-EB405C4571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618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1545-6012-8444-AA8B-C7A939C5EF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046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3958-2C90-6A47-A51D-0EC83EC8F5E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559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11B1-6685-7349-8329-2E12FB9054A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849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B5C2-4559-6749-90A0-AB59A5B4E0F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424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7880A-1FB4-3549-AA6A-C86AB162A5B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266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2A2A-FA4C-3A44-B6CA-77973BB2BFC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298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DED0-690E-7841-A105-4115CA05CA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39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2860-989C-1F48-AD56-A010EC95F29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6510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C5BF-83C8-0641-987D-5E1C9CDBD7E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974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5719-F7B1-B94C-B49C-6472CBFBDA8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143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3A68-BAF4-8C41-AE1A-0FC41BA6AA8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875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574C-8DBB-8041-9542-A05A43A1C3C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154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7203-7B3E-0B47-BB69-F8C1C80CEC6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277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733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210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052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618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4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294EF-0CEF-844D-BA08-39C40318FA8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83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554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057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693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828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221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6235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4525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6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856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47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D0A7A-4C50-CD4F-A318-81F5A7E8FB5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4674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0218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390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3084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718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4837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8289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7416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63B1A-B2BE-6040-8A22-AEE840CA729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1792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637A3-8B94-4847-9A1D-DFBD3ED9988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44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A24AD-23BD-0B43-BD3D-B0775BFC244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94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CAF4-5BC8-6748-8C57-335F48E0BF8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101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04F92-B36F-654F-A797-9FDDF72012F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466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6666-495D-854F-96CD-1263091018C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113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962C8-348B-4B4D-BC6A-C544366C86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3845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D0808-D4BD-8440-827D-93D901E42201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61505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6941-1193-A24F-926D-57C98C1A19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1156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F1194-CB84-6441-82A9-1DA5C60DD6D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7710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87323-9B65-BC4A-874F-187A337E577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0204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B29F-B74D-8846-BA14-B799350488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8625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6167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894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E688B-0AC9-1742-B677-010447203CD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0418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7849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5056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8550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8372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5929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0469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5701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259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4428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63B1A-B2BE-6040-8A22-AEE840CA729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67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F7A1-D594-3341-8C98-A473B88A4C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50420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637A3-8B94-4847-9A1D-DFBD3ED9988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8369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A24AD-23BD-0B43-BD3D-B0775BFC244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04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04F92-B36F-654F-A797-9FDDF72012F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0125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6666-495D-854F-96CD-1263091018C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1797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962C8-348B-4B4D-BC6A-C544366C86F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707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D0808-D4BD-8440-827D-93D901E42201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9130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6941-1193-A24F-926D-57C98C1A19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5314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F1194-CB84-6441-82A9-1DA5C60DD6D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562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87323-9B65-BC4A-874F-187A337E577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9763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B29F-B74D-8846-BA14-B799350488C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29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F896A-B0DA-DE49-85F9-EF75F34059D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28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0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572B0E3-9105-E34F-89C3-C41CF5EB9E9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35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79B2C-62B7-B34D-B371-BA93FE0B9E3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15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F31A2-A129-1A42-96CD-DB29EF63CB7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51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5BF68-5855-CF46-9254-6D0920C508D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08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292D17A-2538-AA41-B780-8F78E8242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91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62068B3-0030-A241-A215-062391C82B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9FDF9EF-B9D5-8541-BEBC-15045518D6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0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5EC4B-2B18-1A45-83D8-AE345DC14265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1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19A0A-A870-4C5C-A44F-39E1ED41C2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2119F-FA16-4F77-802B-D4DB04526E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58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5EC4B-2B18-1A45-83D8-AE345DC14265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2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1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0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49.wmf"/><Relationship Id="rId26" Type="http://schemas.openxmlformats.org/officeDocument/2006/relationships/image" Target="../media/image53.w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9.bin"/><Relationship Id="rId7" Type="http://schemas.openxmlformats.org/officeDocument/2006/relationships/image" Target="../media/image55.png"/><Relationship Id="rId12" Type="http://schemas.openxmlformats.org/officeDocument/2006/relationships/image" Target="../media/image46.w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8.wmf"/><Relationship Id="rId20" Type="http://schemas.openxmlformats.org/officeDocument/2006/relationships/image" Target="../media/image50.wmf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52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60.png"/><Relationship Id="rId10" Type="http://schemas.openxmlformats.org/officeDocument/2006/relationships/image" Target="../media/image58.pn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44.wmf"/><Relationship Id="rId9" Type="http://schemas.openxmlformats.org/officeDocument/2006/relationships/image" Target="../media/image57.png"/><Relationship Id="rId14" Type="http://schemas.openxmlformats.org/officeDocument/2006/relationships/image" Target="../media/image47.wmf"/><Relationship Id="rId22" Type="http://schemas.openxmlformats.org/officeDocument/2006/relationships/image" Target="../media/image51.wmf"/><Relationship Id="rId27" Type="http://schemas.openxmlformats.org/officeDocument/2006/relationships/image" Target="../media/image59.png"/><Relationship Id="rId30" Type="http://schemas.openxmlformats.org/officeDocument/2006/relationships/image" Target="../media/image5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6.png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png"/><Relationship Id="rId11" Type="http://schemas.openxmlformats.org/officeDocument/2006/relationships/image" Target="../media/image61.wmf"/><Relationship Id="rId5" Type="http://schemas.openxmlformats.org/officeDocument/2006/relationships/image" Target="../media/image64.pn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png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69.wmf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405.0454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3.jpeg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1"/>
            <a:ext cx="9144000" cy="703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C4DC-5AC7-494B-8E70-022DFE2A02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76200"/>
            <a:ext cx="9144000" cy="1463524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 smtClean="0">
                <a:solidFill>
                  <a:prstClr val="black"/>
                </a:solidFill>
              </a:rPr>
              <a:t>Satellite </a:t>
            </a:r>
            <a:r>
              <a:rPr lang="en-US" sz="4000" dirty="0">
                <a:solidFill>
                  <a:prstClr val="black"/>
                </a:solidFill>
              </a:rPr>
              <a:t>Rainfall Retrieval </a:t>
            </a:r>
            <a:endParaRPr lang="en-US" sz="40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en-US" sz="4000" dirty="0" smtClean="0">
                <a:solidFill>
                  <a:prstClr val="black"/>
                </a:solidFill>
              </a:rPr>
              <a:t>Over </a:t>
            </a:r>
            <a:r>
              <a:rPr lang="en-US" sz="4000" dirty="0">
                <a:solidFill>
                  <a:prstClr val="black"/>
                </a:solidFill>
              </a:rPr>
              <a:t>Coastal Zones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5582503"/>
            <a:ext cx="9144000" cy="1463524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443" y="6195902"/>
            <a:ext cx="8542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n-US" dirty="0" smtClean="0">
                <a:solidFill>
                  <a:prstClr val="black"/>
                </a:solidFill>
                <a:latin typeface="Candara"/>
                <a:cs typeface="Candara"/>
              </a:rPr>
              <a:t>University of Minnesota</a:t>
            </a:r>
          </a:p>
          <a:p>
            <a:pPr algn="r" defTabSz="457200"/>
            <a:r>
              <a:rPr lang="en-US" dirty="0" smtClean="0">
                <a:solidFill>
                  <a:prstClr val="black"/>
                </a:solidFill>
                <a:latin typeface="Candara"/>
                <a:cs typeface="Candara"/>
              </a:rPr>
              <a:t>Department of Civil, Environmental and Geo- Engineering</a:t>
            </a:r>
            <a:endParaRPr lang="en-US" dirty="0">
              <a:solidFill>
                <a:prstClr val="black"/>
              </a:solidFill>
              <a:latin typeface="Candara"/>
              <a:cs typeface="Candara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228059" y="5629346"/>
            <a:ext cx="4824329" cy="615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 smtClean="0">
                <a:solidFill>
                  <a:prstClr val="black"/>
                </a:solidFill>
                <a:latin typeface="Candara"/>
                <a:cs typeface="Candara"/>
              </a:rPr>
              <a:t>Efi</a:t>
            </a:r>
            <a:r>
              <a:rPr lang="en-US" sz="3600" dirty="0" smtClean="0">
                <a:solidFill>
                  <a:prstClr val="black"/>
                </a:solidFill>
                <a:latin typeface="Candara"/>
                <a:cs typeface="Candara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ndara"/>
                <a:cs typeface="Candara"/>
              </a:rPr>
              <a:t>Foufoula</a:t>
            </a:r>
            <a:r>
              <a:rPr lang="en-US" sz="3600" dirty="0" smtClean="0">
                <a:solidFill>
                  <a:prstClr val="black"/>
                </a:solidFill>
                <a:latin typeface="Candara"/>
                <a:cs typeface="Candara"/>
              </a:rPr>
              <a:t>-Georgiou</a:t>
            </a:r>
            <a:endParaRPr lang="en-US" sz="2000" dirty="0">
              <a:solidFill>
                <a:prstClr val="black"/>
              </a:solidFill>
              <a:latin typeface="Candara"/>
              <a:cs typeface="Candara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27"/>
          <a:stretch/>
        </p:blipFill>
        <p:spPr bwMode="auto">
          <a:xfrm>
            <a:off x="3505200" y="5621972"/>
            <a:ext cx="1143000" cy="89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39" y="6324600"/>
            <a:ext cx="1295400" cy="460208"/>
          </a:xfrm>
          <a:prstGeom prst="rect">
            <a:avLst/>
          </a:prstGeom>
        </p:spPr>
      </p:pic>
      <p:pic>
        <p:nvPicPr>
          <p:cNvPr id="14" name="Picture 6" descr="ns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5" y="6248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nasa_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2" y="6248400"/>
            <a:ext cx="733425" cy="60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855" y="5656981"/>
            <a:ext cx="3545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116EDF"/>
                </a:solidFill>
                <a:latin typeface="Arial Rounded MT Bold" pitchFamily="34" charset="0"/>
              </a:rPr>
              <a:t>Deltas in </a:t>
            </a:r>
            <a:r>
              <a:rPr lang="en-US" sz="1500" b="1" dirty="0">
                <a:solidFill>
                  <a:srgbClr val="116EDF"/>
                </a:solidFill>
                <a:latin typeface="Arial Rounded MT Bold" pitchFamily="34" charset="0"/>
              </a:rPr>
              <a:t>T</a:t>
            </a:r>
            <a:r>
              <a:rPr lang="en-US" sz="1500" b="1" dirty="0" smtClean="0">
                <a:solidFill>
                  <a:srgbClr val="116EDF"/>
                </a:solidFill>
                <a:latin typeface="Arial Rounded MT Bold" pitchFamily="34" charset="0"/>
              </a:rPr>
              <a:t>imes of </a:t>
            </a:r>
            <a:r>
              <a:rPr lang="en-US" sz="1500" b="1" dirty="0">
                <a:solidFill>
                  <a:srgbClr val="116EDF"/>
                </a:solidFill>
                <a:latin typeface="Arial Rounded MT Bold" pitchFamily="34" charset="0"/>
              </a:rPr>
              <a:t>C</a:t>
            </a:r>
            <a:r>
              <a:rPr lang="en-US" sz="1500" b="1" dirty="0" smtClean="0">
                <a:solidFill>
                  <a:srgbClr val="116EDF"/>
                </a:solidFill>
                <a:latin typeface="Arial Rounded MT Bold" pitchFamily="34" charset="0"/>
              </a:rPr>
              <a:t>limate Change II</a:t>
            </a:r>
          </a:p>
          <a:p>
            <a:pPr algn="ctr"/>
            <a:r>
              <a:rPr lang="en-US" sz="1500" b="1" dirty="0" smtClean="0">
                <a:solidFill>
                  <a:srgbClr val="116EDF"/>
                </a:solidFill>
                <a:latin typeface="Arial Rounded MT Bold" pitchFamily="34" charset="0"/>
              </a:rPr>
              <a:t>Rotterdam.  September 26, 2014</a:t>
            </a:r>
            <a:endParaRPr lang="en-US" sz="1500" b="1" dirty="0">
              <a:solidFill>
                <a:srgbClr val="116ED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8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ADF02A-80FA-C34D-BB5C-BE12E00BD9B9}" type="slidenum">
              <a:rPr lang="en-US" sz="1400">
                <a:solidFill>
                  <a:srgbClr val="000000"/>
                </a:solidFill>
              </a:rPr>
              <a:pPr eaLnBrk="1" hangingPunct="1"/>
              <a:t>10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1443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5181600" cy="540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Box 5"/>
          <p:cNvSpPr txBox="1">
            <a:spLocks noChangeArrowheads="1"/>
          </p:cNvSpPr>
          <p:nvPr/>
        </p:nvSpPr>
        <p:spPr bwMode="auto">
          <a:xfrm>
            <a:off x="6263606" y="3357578"/>
            <a:ext cx="249377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 smtClean="0">
                <a:solidFill>
                  <a:srgbClr val="000000"/>
                </a:solidFill>
                <a:latin typeface="Calibri" pitchFamily="34" charset="0"/>
              </a:rPr>
              <a:t>DPR: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125 and 245 Km swaths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Calibri" pitchFamily="34" charset="0"/>
              </a:rPr>
              <a:t>Ka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-band: 35.5 GHz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Ku-band: 13.6 GHz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 smtClean="0">
                <a:solidFill>
                  <a:srgbClr val="000000"/>
                </a:solidFill>
                <a:latin typeface="Calibri" pitchFamily="34" charset="0"/>
              </a:rPr>
              <a:t>GMI: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885 Km swath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13 channels 10 -183 GHz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8" y="914400"/>
            <a:ext cx="208825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52400" y="609600"/>
            <a:ext cx="8763000" cy="0"/>
          </a:xfrm>
          <a:prstGeom prst="line">
            <a:avLst/>
          </a:prstGeom>
          <a:noFill/>
          <a:ln w="50800">
            <a:solidFill>
              <a:srgbClr val="19191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itle 14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 smtClean="0">
                <a:solidFill>
                  <a:srgbClr val="7A0019"/>
                </a:solidFill>
                <a:latin typeface="Arial" charset="0"/>
                <a:ea typeface="ＭＳ Ｐゴシック" charset="0"/>
                <a:cs typeface="Arial" charset="0"/>
              </a:rPr>
              <a:t>Spaceborne Rainfall: form TRMM to GPM</a:t>
            </a:r>
            <a:endParaRPr lang="en-US" sz="2400" b="1" kern="0" dirty="0">
              <a:solidFill>
                <a:srgbClr val="7A001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2E9DCA-59EB-B548-AF18-776C7EC32896}" type="slidenum">
              <a:rPr lang="en-US" sz="1400">
                <a:solidFill>
                  <a:srgbClr val="000000"/>
                </a:solidFill>
              </a:rPr>
              <a:pPr eaLnBrk="1" hangingPunct="1"/>
              <a:t>11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7459" name="Title 1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7A0019"/>
                </a:solidFill>
                <a:latin typeface="Arial" charset="0"/>
                <a:ea typeface="ＭＳ Ｐゴシック" charset="0"/>
                <a:cs typeface="Arial" charset="0"/>
              </a:rPr>
              <a:t>Rainfall Estimation Problems</a:t>
            </a:r>
            <a:endParaRPr lang="en-US" sz="2400" b="1" dirty="0">
              <a:solidFill>
                <a:srgbClr val="7A001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52400" y="609600"/>
            <a:ext cx="876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143016"/>
            <a:ext cx="7924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dirty="0" smtClean="0">
                <a:solidFill>
                  <a:srgbClr val="7A0019"/>
                </a:solidFill>
                <a:latin typeface="Calibri"/>
                <a:ea typeface="ＭＳ Ｐゴシック" charset="0"/>
                <a:cs typeface="ＭＳ Ｐゴシック" charset="0"/>
              </a:rPr>
              <a:t>Downscaling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: Enhancing the resolution of a measured or modeled field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7800" indent="-1778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dirty="0" smtClean="0">
                <a:solidFill>
                  <a:srgbClr val="7A0019"/>
                </a:solidFill>
                <a:latin typeface="Calibri"/>
                <a:ea typeface="ＭＳ Ｐゴシック" charset="0"/>
                <a:cs typeface="ＭＳ Ｐゴシック" charset="0"/>
              </a:rPr>
              <a:t>Data Fusion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:  Produce an improved estimate of a field from a suite of noisy observations at different scales</a:t>
            </a:r>
          </a:p>
          <a:p>
            <a:pPr marL="177800" indent="-1778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dirty="0" smtClean="0">
                <a:solidFill>
                  <a:srgbClr val="7A0019"/>
                </a:solidFill>
                <a:latin typeface="Calibri"/>
                <a:ea typeface="ＭＳ Ｐゴシック" charset="0"/>
                <a:cs typeface="ＭＳ Ｐゴシック" charset="0"/>
              </a:rPr>
              <a:t>Data Assimilation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: Estimate the initial conditions in a predictive model consistent with the available noisy observations and model dynamics </a:t>
            </a:r>
          </a:p>
          <a:p>
            <a:pPr marL="177800" indent="-1778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dirty="0" smtClean="0">
                <a:solidFill>
                  <a:srgbClr val="7A0019"/>
                </a:solidFill>
                <a:latin typeface="Calibri"/>
                <a:ea typeface="ＭＳ Ｐゴシック" charset="0"/>
                <a:cs typeface="ＭＳ Ｐゴシック" charset="0"/>
              </a:rPr>
              <a:t>Retrieval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:  Estimate rainfall from indirect noisy and lower resolution observations of brightness temperature </a:t>
            </a:r>
          </a:p>
          <a:p>
            <a:pPr marL="177800" indent="-1778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962400" y="4343400"/>
            <a:ext cx="1143000" cy="870204"/>
          </a:xfrm>
          <a:prstGeom prst="downArrow">
            <a:avLst/>
          </a:prstGeom>
          <a:solidFill>
            <a:srgbClr val="7A001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737" y="5486400"/>
            <a:ext cx="8228860" cy="707886"/>
          </a:xfrm>
          <a:prstGeom prst="rect">
            <a:avLst/>
          </a:prstGeom>
          <a:noFill/>
          <a:ln w="28575" cmpd="sng">
            <a:solidFill>
              <a:srgbClr val="7A001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  <a:cs typeface="Arial"/>
              </a:rPr>
              <a:t>Increasing challenges over </a:t>
            </a:r>
            <a:r>
              <a:rPr lang="en-US" sz="2000" b="1" dirty="0" smtClean="0">
                <a:solidFill>
                  <a:srgbClr val="7A0019"/>
                </a:solidFill>
                <a:latin typeface="Calibri"/>
                <a:cs typeface="Arial"/>
              </a:rPr>
              <a:t>heterogeneous surfaces and land-water interface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  <a:cs typeface="Arial"/>
              </a:rPr>
              <a:t>Emphasis on preserving multi-scale features, sharp fronts, and </a:t>
            </a:r>
            <a:r>
              <a:rPr lang="en-US" sz="2000" b="1" dirty="0" smtClean="0">
                <a:solidFill>
                  <a:srgbClr val="7A0019"/>
                </a:solidFill>
                <a:latin typeface="Calibri"/>
                <a:cs typeface="Arial"/>
              </a:rPr>
              <a:t>extremes </a:t>
            </a:r>
            <a:endParaRPr lang="en-US" sz="2000" b="1" dirty="0">
              <a:solidFill>
                <a:srgbClr val="7A0019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21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8903"/>
            <a:ext cx="3276600" cy="31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yphoon Neoguri April 17 200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2" y="1390666"/>
            <a:ext cx="3518535" cy="31632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52400" y="614065"/>
            <a:ext cx="8763000" cy="0"/>
          </a:xfrm>
          <a:prstGeom prst="line">
            <a:avLst/>
          </a:prstGeom>
          <a:noFill/>
          <a:ln w="50800">
            <a:solidFill>
              <a:srgbClr val="19191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1" y="4643735"/>
            <a:ext cx="732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Typhoon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</a:rPr>
              <a:t>Neoguri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, Western Pacific, April, 2008, http://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trmm.gsfc.nasa.gov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4973" y="914400"/>
            <a:ext cx="198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TRMM PR and TMI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Title 14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 smtClean="0">
                <a:solidFill>
                  <a:srgbClr val="7A0019"/>
                </a:solidFill>
                <a:latin typeface="Arial" charset="0"/>
                <a:ea typeface="ＭＳ Ｐゴシック" charset="0"/>
                <a:cs typeface="Arial" charset="0"/>
              </a:rPr>
              <a:t>Spatial Structure of Rainfall</a:t>
            </a:r>
            <a:endParaRPr lang="en-US" sz="2400" b="1" kern="0" dirty="0">
              <a:solidFill>
                <a:srgbClr val="7A001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r="8445"/>
          <a:stretch/>
        </p:blipFill>
        <p:spPr bwMode="auto">
          <a:xfrm>
            <a:off x="2667000" y="685802"/>
            <a:ext cx="5943600" cy="2447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459490"/>
              </p:ext>
            </p:extLst>
          </p:nvPr>
        </p:nvGraphicFramePr>
        <p:xfrm>
          <a:off x="6482829" y="3073646"/>
          <a:ext cx="1868245" cy="55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3" name="Equation" r:id="rId4" imgW="1244600" imgH="368300" progId="Equation.3">
                  <p:embed/>
                </p:oleObj>
              </mc:Choice>
              <mc:Fallback>
                <p:oleObj name="Equation" r:id="rId4" imgW="12446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2829" y="3073646"/>
                        <a:ext cx="1868245" cy="55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52400" y="614065"/>
            <a:ext cx="8763000" cy="0"/>
          </a:xfrm>
          <a:prstGeom prst="line">
            <a:avLst/>
          </a:prstGeom>
          <a:noFill/>
          <a:ln w="50800">
            <a:solidFill>
              <a:srgbClr val="19191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8516" y="3200400"/>
            <a:ext cx="193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A0019"/>
                </a:solidFill>
              </a:rPr>
              <a:t>E</a:t>
            </a:r>
            <a:r>
              <a:rPr lang="en-US" b="1" dirty="0" smtClean="0">
                <a:solidFill>
                  <a:srgbClr val="7A0019"/>
                </a:solidFill>
              </a:rPr>
              <a:t>xtreme gradients</a:t>
            </a:r>
            <a:endParaRPr lang="en-US" b="1" dirty="0">
              <a:solidFill>
                <a:srgbClr val="7A0019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495800" y="2819400"/>
            <a:ext cx="76200" cy="457200"/>
          </a:xfrm>
          <a:prstGeom prst="straightConnector1">
            <a:avLst/>
          </a:prstGeom>
          <a:ln>
            <a:solidFill>
              <a:srgbClr val="7A001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886200" y="762000"/>
            <a:ext cx="685800" cy="1828800"/>
          </a:xfrm>
          <a:prstGeom prst="ellipse">
            <a:avLst/>
          </a:prstGeom>
          <a:noFill/>
          <a:ln w="19050" cmpd="sng">
            <a:solidFill>
              <a:srgbClr val="7A00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52800" y="1295400"/>
            <a:ext cx="533400" cy="152400"/>
          </a:xfrm>
          <a:prstGeom prst="straightConnector1">
            <a:avLst/>
          </a:prstGeom>
          <a:ln>
            <a:solidFill>
              <a:srgbClr val="7A001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4608" y="13070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zeroes</a:t>
            </a:r>
            <a:endParaRPr lang="en-US" dirty="0"/>
          </a:p>
        </p:txBody>
      </p:sp>
      <p:pic>
        <p:nvPicPr>
          <p:cNvPr id="18" name="Picture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1752600" cy="17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895124" y="3669268"/>
            <a:ext cx="2867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 Generalized Gaussian Density (</a:t>
            </a:r>
            <a:r>
              <a:rPr lang="en-US" sz="14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GGD)</a:t>
            </a:r>
          </a:p>
          <a:p>
            <a:r>
              <a:rPr lang="en-US" sz="14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	 (</a:t>
            </a:r>
            <a:r>
              <a:rPr lang="en-US" sz="1400" b="1" dirty="0">
                <a:solidFill>
                  <a:srgbClr val="7A0019"/>
                </a:solidFill>
                <a:latin typeface="Calibri"/>
                <a:ea typeface="ＭＳ Ｐゴシック" charset="0"/>
                <a:cs typeface="ＭＳ Ｐゴシック" charset="0"/>
              </a:rPr>
              <a:t>α</a:t>
            </a:r>
            <a:r>
              <a:rPr lang="en-US" sz="1400" b="1" dirty="0" smtClean="0">
                <a:solidFill>
                  <a:srgbClr val="7A0019"/>
                </a:solidFill>
                <a:ea typeface="ＭＳ Ｐゴシック" charset="0"/>
                <a:cs typeface="ＭＳ Ｐゴシック" charset="0"/>
              </a:rPr>
              <a:t>=1 Laplace</a:t>
            </a:r>
            <a:r>
              <a:rPr lang="en-US" sz="14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)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7239008" y="2286016"/>
            <a:ext cx="746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Gaussian</a:t>
            </a:r>
            <a:endParaRPr lang="en-US" sz="1200" dirty="0"/>
          </a:p>
        </p:txBody>
      </p:sp>
      <p:sp>
        <p:nvSpPr>
          <p:cNvPr id="35" name="Title 14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 smtClean="0">
                <a:solidFill>
                  <a:srgbClr val="7A0019"/>
                </a:solidFill>
                <a:latin typeface="Arial" charset="0"/>
                <a:ea typeface="ＭＳ Ｐゴシック" charset="0"/>
                <a:cs typeface="Arial" charset="0"/>
              </a:rPr>
              <a:t>Non-Gaussian PDF in the Gradient Domain</a:t>
            </a:r>
            <a:endParaRPr lang="en-US" sz="2400" b="1" kern="0" dirty="0">
              <a:solidFill>
                <a:srgbClr val="7A001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895600"/>
            <a:ext cx="200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PDF of gradients &gt;&gt;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4038600" y="3898392"/>
            <a:ext cx="533400" cy="597408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4800600"/>
            <a:ext cx="143350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Sparsity</a:t>
            </a:r>
            <a:r>
              <a:rPr lang="en-US" sz="2400" dirty="0" smtClean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22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84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Passive Microwave Retrieval: an Inverse Problem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50" y="2043223"/>
            <a:ext cx="1267511" cy="14491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43" y="2056051"/>
            <a:ext cx="1167658" cy="1449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8" y="3512181"/>
            <a:ext cx="2395753" cy="450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4495800"/>
            <a:ext cx="2769448" cy="4682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9600" y="40386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Retrieval problem: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47456" y="880770"/>
            <a:ext cx="7258344" cy="1877437"/>
            <a:chOff x="1415627" y="880768"/>
            <a:chExt cx="7258344" cy="1877437"/>
          </a:xfrm>
        </p:grpSpPr>
        <p:sp>
          <p:nvSpPr>
            <p:cNvPr id="6" name="Rectangle 5"/>
            <p:cNvSpPr/>
            <p:nvPr/>
          </p:nvSpPr>
          <p:spPr>
            <a:xfrm>
              <a:off x="1415627" y="1396153"/>
              <a:ext cx="1244600" cy="4233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Rain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871893" y="1544320"/>
              <a:ext cx="626533" cy="127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27027" y="880768"/>
              <a:ext cx="1938863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prstClr val="black"/>
                  </a:solidFill>
                  <a:latin typeface="Calibri"/>
                </a:rPr>
                <a:t>Physics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Radiation regime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Absorption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Emission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Scattering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Land-surf emissivity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….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841742" y="1540086"/>
              <a:ext cx="626533" cy="127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17735" y="1287946"/>
              <a:ext cx="1956236" cy="5799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Spectral Radiances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r="11376"/>
          <a:stretch/>
        </p:blipFill>
        <p:spPr>
          <a:xfrm>
            <a:off x="1921220" y="4533532"/>
            <a:ext cx="2143038" cy="4310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7858" y="5230432"/>
            <a:ext cx="8077200" cy="286232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New ideas: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Preserve sharp features in estimation by choosing the proper prior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Learn patterns in a “smart way” from the data=&gt; key to retrieval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Explore Compressive sensing methodologies to retrieve from fewer observations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When physics get though, advanced mathematical analysis and estimation methods can add insight and improve Bayesian inversion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Treat nature as a “physical laboratory” (acknowledge observational uncertainties)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2800" y="812544"/>
            <a:ext cx="1981200" cy="1752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5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84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40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NEW IDEAS for GPM—1 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14416"/>
            <a:ext cx="6108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  Preserve unique features during estimation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371616"/>
            <a:ext cx="7492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Precipitation has an intermittent and multi-variable space-time structure </a:t>
            </a:r>
            <a:r>
              <a:rPr lang="en-US" dirty="0" smtClean="0">
                <a:sym typeface="Wingdings"/>
              </a:rPr>
              <a:t> </a:t>
            </a:r>
          </a:p>
          <a:p>
            <a:r>
              <a:rPr lang="en-US" dirty="0" smtClean="0">
                <a:sym typeface="Wingdings"/>
              </a:rPr>
              <a:t>when projected in a derivative domain it displays </a:t>
            </a:r>
            <a:r>
              <a:rPr lang="en-US" b="1" dirty="0" smtClean="0">
                <a:sym typeface="Wingdings"/>
              </a:rPr>
              <a:t>“sparsity”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9" y="1951509"/>
            <a:ext cx="2514599" cy="23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9596" y="4323234"/>
            <a:ext cx="2074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Wavelet Decomposition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27796" y="4340439"/>
            <a:ext cx="199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Reconstructed image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110642"/>
            <a:ext cx="2127932" cy="196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03893"/>
            <a:ext cx="2202042" cy="222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941684" y="4339307"/>
            <a:ext cx="21559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PDF of Coefficients 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5105407" y="2708254"/>
            <a:ext cx="8433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Replace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80% by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 zeroes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5943600" y="2882716"/>
            <a:ext cx="381000" cy="384655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0000"/>
              </a:solidFill>
              <a:latin typeface="Arial"/>
              <a:ea typeface="ＭＳ Ｐゴシック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724416"/>
            <a:ext cx="7430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-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Sparsity</a:t>
            </a:r>
            <a:r>
              <a:rPr lang="en-US" dirty="0">
                <a:sym typeface="Wingdings"/>
              </a:rPr>
              <a:t> requires moving away from standard Least Squares (L2) estimation </a:t>
            </a:r>
          </a:p>
          <a:p>
            <a:r>
              <a:rPr lang="en-US" dirty="0" smtClean="0">
                <a:sym typeface="Wingdings"/>
              </a:rPr>
              <a:t>paradigms </a:t>
            </a:r>
            <a:r>
              <a:rPr lang="en-US" dirty="0">
                <a:sym typeface="Wingdings"/>
              </a:rPr>
              <a:t>and working with L1 norms </a:t>
            </a:r>
            <a:r>
              <a:rPr lang="en-US" dirty="0" smtClean="0">
                <a:sym typeface="Wingdings"/>
              </a:rPr>
              <a:t>(preserve a non-Gaussian prior)</a:t>
            </a:r>
            <a:endParaRPr lang="en-US" dirty="0">
              <a:sym typeface="Wingding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8" y="5391329"/>
            <a:ext cx="510090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-- Downscaling, Fusion, Variational Data Assimilation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676400" y="5943616"/>
            <a:ext cx="5867400" cy="769441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lvl="0" indent="-228600">
              <a:buFontTx/>
              <a:buAutoNum type="arabicPeriod"/>
            </a:pPr>
            <a:r>
              <a:rPr lang="en-US" sz="1100" dirty="0" err="1" smtClean="0">
                <a:solidFill>
                  <a:srgbClr val="000000"/>
                </a:solidFill>
              </a:rPr>
              <a:t>Ebtehaj</a:t>
            </a:r>
            <a:r>
              <a:rPr lang="en-US" sz="1100" dirty="0" smtClean="0">
                <a:solidFill>
                  <a:srgbClr val="000000"/>
                </a:solidFill>
              </a:rPr>
              <a:t> A.M., </a:t>
            </a:r>
            <a:r>
              <a:rPr lang="en-US" sz="1100" dirty="0" err="1" smtClean="0">
                <a:solidFill>
                  <a:srgbClr val="000000"/>
                </a:solidFill>
              </a:rPr>
              <a:t>G.Lerman</a:t>
            </a:r>
            <a:r>
              <a:rPr lang="en-US" sz="1100" dirty="0" smtClean="0">
                <a:solidFill>
                  <a:srgbClr val="000000"/>
                </a:solidFill>
              </a:rPr>
              <a:t>, E </a:t>
            </a:r>
            <a:r>
              <a:rPr lang="en-US" sz="1100" dirty="0" err="1" smtClean="0">
                <a:solidFill>
                  <a:srgbClr val="000000"/>
                </a:solidFill>
              </a:rPr>
              <a:t>Foufoula-Geogiou</a:t>
            </a:r>
            <a:r>
              <a:rPr lang="en-US" sz="1100" dirty="0" smtClean="0">
                <a:solidFill>
                  <a:srgbClr val="000000"/>
                </a:solidFill>
              </a:rPr>
              <a:t>, </a:t>
            </a:r>
            <a:r>
              <a:rPr lang="en-US" sz="1100" b="1" i="1" dirty="0" smtClean="0">
                <a:solidFill>
                  <a:srgbClr val="000000"/>
                </a:solidFill>
              </a:rPr>
              <a:t>JGR-A</a:t>
            </a:r>
            <a:r>
              <a:rPr lang="en-US" sz="1100" dirty="0" smtClean="0">
                <a:solidFill>
                  <a:srgbClr val="000000"/>
                </a:solidFill>
              </a:rPr>
              <a:t>, 2012</a:t>
            </a:r>
          </a:p>
          <a:p>
            <a:pPr marL="228600" lvl="0" indent="-228600">
              <a:buFontTx/>
              <a:buAutoNum type="arabicPeriod"/>
            </a:pPr>
            <a:r>
              <a:rPr lang="en-US" sz="1100" dirty="0" err="1" smtClean="0">
                <a:solidFill>
                  <a:srgbClr val="000000"/>
                </a:solidFill>
              </a:rPr>
              <a:t>Ebtehaj</a:t>
            </a:r>
            <a:r>
              <a:rPr lang="en-US" sz="1100" dirty="0">
                <a:solidFill>
                  <a:srgbClr val="000000"/>
                </a:solidFill>
              </a:rPr>
              <a:t>, A.M. and E. Foufoula-Georgiou, </a:t>
            </a:r>
            <a:r>
              <a:rPr lang="en-US" sz="1100" b="1" i="1" dirty="0" smtClean="0">
                <a:solidFill>
                  <a:srgbClr val="000000"/>
                </a:solidFill>
              </a:rPr>
              <a:t>WRR</a:t>
            </a:r>
            <a:r>
              <a:rPr lang="en-US" sz="1100" b="1" i="1" dirty="0">
                <a:solidFill>
                  <a:srgbClr val="000000"/>
                </a:solidFill>
              </a:rPr>
              <a:t>,</a:t>
            </a:r>
            <a:r>
              <a:rPr lang="en-US" sz="1100" dirty="0">
                <a:solidFill>
                  <a:srgbClr val="000000"/>
                </a:solidFill>
              </a:rPr>
              <a:t> 2013 </a:t>
            </a:r>
          </a:p>
          <a:p>
            <a:pPr marL="228600" lvl="0" indent="-228600">
              <a:buFontTx/>
              <a:buAutoNum type="arabicPeriod"/>
            </a:pPr>
            <a:r>
              <a:rPr lang="en-US" sz="1100" dirty="0" err="1" smtClean="0">
                <a:solidFill>
                  <a:srgbClr val="000000"/>
                </a:solidFill>
              </a:rPr>
              <a:t>Ebtehaj</a:t>
            </a:r>
            <a:r>
              <a:rPr lang="en-US" sz="1100" dirty="0">
                <a:solidFill>
                  <a:srgbClr val="000000"/>
                </a:solidFill>
              </a:rPr>
              <a:t>, A.M., M. </a:t>
            </a:r>
            <a:r>
              <a:rPr lang="en-US" sz="1100" dirty="0" err="1">
                <a:solidFill>
                  <a:srgbClr val="000000"/>
                </a:solidFill>
              </a:rPr>
              <a:t>Zupanski</a:t>
            </a:r>
            <a:r>
              <a:rPr lang="en-US" sz="1100" dirty="0">
                <a:solidFill>
                  <a:srgbClr val="000000"/>
                </a:solidFill>
              </a:rPr>
              <a:t>, G. </a:t>
            </a:r>
            <a:r>
              <a:rPr lang="en-US" sz="1100" dirty="0" err="1">
                <a:solidFill>
                  <a:srgbClr val="000000"/>
                </a:solidFill>
              </a:rPr>
              <a:t>Lerman</a:t>
            </a:r>
            <a:r>
              <a:rPr lang="en-US" sz="1100" dirty="0">
                <a:solidFill>
                  <a:srgbClr val="000000"/>
                </a:solidFill>
              </a:rPr>
              <a:t>, and E. Foufoula-Georgiou, </a:t>
            </a:r>
            <a:r>
              <a:rPr lang="en-US" sz="1100" b="1" i="1" dirty="0" err="1" smtClean="0">
                <a:solidFill>
                  <a:srgbClr val="000000"/>
                </a:solidFill>
              </a:rPr>
              <a:t>Tellus</a:t>
            </a:r>
            <a:r>
              <a:rPr lang="en-US" sz="1100" b="1" i="1" dirty="0" smtClean="0">
                <a:solidFill>
                  <a:srgbClr val="000000"/>
                </a:solidFill>
              </a:rPr>
              <a:t> </a:t>
            </a:r>
            <a:r>
              <a:rPr lang="en-US" sz="1100" b="1" i="1" dirty="0">
                <a:solidFill>
                  <a:srgbClr val="000000"/>
                </a:solidFill>
              </a:rPr>
              <a:t>A</a:t>
            </a:r>
            <a:r>
              <a:rPr lang="en-US" sz="1100" dirty="0">
                <a:solidFill>
                  <a:srgbClr val="000000"/>
                </a:solidFill>
              </a:rPr>
              <a:t>, 2014 </a:t>
            </a:r>
            <a:endParaRPr lang="en-US" sz="1100" dirty="0" smtClean="0">
              <a:solidFill>
                <a:srgbClr val="000000"/>
              </a:solidFill>
            </a:endParaRPr>
          </a:p>
          <a:p>
            <a:pPr marL="228600" lvl="0" indent="-228600">
              <a:buFontTx/>
              <a:buAutoNum type="arabicPeriod"/>
            </a:pPr>
            <a:r>
              <a:rPr lang="en-US" sz="1100" dirty="0" smtClean="0">
                <a:solidFill>
                  <a:srgbClr val="000000"/>
                </a:solidFill>
              </a:rPr>
              <a:t>Foufoula-Georgiou, E., A.M </a:t>
            </a:r>
            <a:r>
              <a:rPr lang="en-US" sz="1100" dirty="0" err="1" smtClean="0">
                <a:solidFill>
                  <a:srgbClr val="000000"/>
                </a:solidFill>
              </a:rPr>
              <a:t>Ebtehaj</a:t>
            </a:r>
            <a:r>
              <a:rPr lang="en-US" sz="1100" dirty="0" smtClean="0">
                <a:solidFill>
                  <a:srgbClr val="000000"/>
                </a:solidFill>
              </a:rPr>
              <a:t>, S. Zhang, A. </a:t>
            </a:r>
            <a:r>
              <a:rPr lang="en-US" sz="1100" dirty="0" err="1" smtClean="0">
                <a:solidFill>
                  <a:srgbClr val="000000"/>
                </a:solidFill>
              </a:rPr>
              <a:t>Hou</a:t>
            </a:r>
            <a:r>
              <a:rPr lang="en-US" sz="1100" dirty="0" smtClean="0">
                <a:solidFill>
                  <a:srgbClr val="000000"/>
                </a:solidFill>
              </a:rPr>
              <a:t>, </a:t>
            </a:r>
            <a:r>
              <a:rPr lang="en-US" sz="1100" b="1" i="1" dirty="0" smtClean="0">
                <a:solidFill>
                  <a:srgbClr val="000000"/>
                </a:solidFill>
              </a:rPr>
              <a:t>Surveys in Geophysics</a:t>
            </a:r>
            <a:r>
              <a:rPr lang="en-US" sz="1100" dirty="0" smtClean="0">
                <a:solidFill>
                  <a:srgbClr val="000000"/>
                </a:solidFill>
              </a:rPr>
              <a:t>, 2014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6" grpId="0"/>
      <p:bldP spid="17" grpId="0" animBg="1"/>
      <p:bldP spid="18" grpId="0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84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NEW IDEAS for GPM—2 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8" y="914416"/>
            <a:ext cx="534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.  </a:t>
            </a:r>
            <a:r>
              <a:rPr lang="en-US" sz="2400" b="1" dirty="0">
                <a:solidFill>
                  <a:srgbClr val="FF0000"/>
                </a:solidFill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</a:rPr>
              <a:t>earn patterns from data for retrieval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9630" y="4724416"/>
            <a:ext cx="7574280" cy="1853583"/>
            <a:chOff x="579120" y="4724400"/>
            <a:chExt cx="7574280" cy="185358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865728" y="5791200"/>
              <a:ext cx="399606" cy="1489"/>
            </a:xfrm>
            <a:prstGeom prst="line">
              <a:avLst/>
            </a:prstGeom>
            <a:ln w="476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579120" y="4724400"/>
              <a:ext cx="7574280" cy="1853583"/>
              <a:chOff x="579120" y="4585317"/>
              <a:chExt cx="7574280" cy="185358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79120" y="5367862"/>
                <a:ext cx="14123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400" b="1" dirty="0">
                    <a:solidFill>
                      <a:srgbClr val="0000CC"/>
                    </a:solidFill>
                  </a:rPr>
                  <a:t>R</a:t>
                </a:r>
                <a:r>
                  <a:rPr lang="en-US" sz="1400" b="1" dirty="0" smtClean="0">
                    <a:solidFill>
                      <a:srgbClr val="0000CC"/>
                    </a:solidFill>
                  </a:rPr>
                  <a:t>ainfall Profiles</a:t>
                </a:r>
                <a:endParaRPr lang="en-US" sz="1400" b="1" dirty="0">
                  <a:solidFill>
                    <a:srgbClr val="0000CC"/>
                  </a:solidFill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862668" y="4585317"/>
                <a:ext cx="6290732" cy="1853583"/>
                <a:chOff x="1862668" y="4585317"/>
                <a:chExt cx="6290732" cy="185358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076006" y="4953000"/>
                  <a:ext cx="6077394" cy="1485900"/>
                  <a:chOff x="1927500" y="1828800"/>
                  <a:chExt cx="6077394" cy="1485900"/>
                </a:xfrm>
              </p:grpSpPr>
              <p:pic>
                <p:nvPicPr>
                  <p:cNvPr id="16" name="Picture 2" descr="Vertical temperature profile for snow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-1" b="8042"/>
                  <a:stretch/>
                </p:blipFill>
                <p:spPr bwMode="auto">
                  <a:xfrm>
                    <a:off x="1927500" y="1905000"/>
                    <a:ext cx="1640860" cy="14097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7" name="Picture 4" descr="Vertical temperature profile for sleet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b="8144"/>
                  <a:stretch/>
                </p:blipFill>
                <p:spPr bwMode="auto">
                  <a:xfrm>
                    <a:off x="4014215" y="1828800"/>
                    <a:ext cx="1645757" cy="14698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" name="Picture 6" descr="Vertical temperature profile for freezing rain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b="8522"/>
                  <a:stretch/>
                </p:blipFill>
                <p:spPr bwMode="auto">
                  <a:xfrm>
                    <a:off x="6438900" y="1931672"/>
                    <a:ext cx="1565994" cy="136313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1862668" y="4585317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00CC"/>
                      </a:solidFill>
                    </a:rPr>
                    <a:t>x</a:t>
                  </a:r>
                  <a:r>
                    <a:rPr lang="en-US" baseline="-25000" dirty="0" smtClean="0">
                      <a:solidFill>
                        <a:srgbClr val="0000CC"/>
                      </a:solidFill>
                    </a:rPr>
                    <a:t>1</a:t>
                  </a:r>
                  <a:endParaRPr lang="en-US" baseline="-25000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936999" y="4615403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00CC"/>
                      </a:solidFill>
                    </a:rPr>
                    <a:t>x</a:t>
                  </a:r>
                  <a:r>
                    <a:rPr lang="en-US" baseline="-25000" dirty="0">
                      <a:solidFill>
                        <a:srgbClr val="0000CC"/>
                      </a:solidFill>
                    </a:rPr>
                    <a:t>2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426198" y="4643782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rgbClr val="0000CC"/>
                      </a:solidFill>
                    </a:rPr>
                    <a:t>x</a:t>
                  </a:r>
                  <a:r>
                    <a:rPr lang="en-US" baseline="-25000" dirty="0" err="1" smtClean="0">
                      <a:solidFill>
                        <a:srgbClr val="0000CC"/>
                      </a:solidFill>
                    </a:rPr>
                    <a:t>M</a:t>
                  </a:r>
                  <a:endParaRPr lang="en-US" baseline="-25000" dirty="0">
                    <a:solidFill>
                      <a:srgbClr val="0000CC"/>
                    </a:solidFill>
                  </a:endParaRPr>
                </a:p>
              </p:txBody>
            </p:sp>
          </p:grpSp>
        </p:grpSp>
      </p:grpSp>
      <p:grpSp>
        <p:nvGrpSpPr>
          <p:cNvPr id="19" name="Group 18"/>
          <p:cNvGrpSpPr/>
          <p:nvPr/>
        </p:nvGrpSpPr>
        <p:grpSpPr>
          <a:xfrm>
            <a:off x="412533" y="2895600"/>
            <a:ext cx="8121868" cy="3682382"/>
            <a:chOff x="412532" y="2895600"/>
            <a:chExt cx="8121868" cy="3682382"/>
          </a:xfrm>
        </p:grpSpPr>
        <p:grpSp>
          <p:nvGrpSpPr>
            <p:cNvPr id="20" name="Group 19"/>
            <p:cNvGrpSpPr/>
            <p:nvPr/>
          </p:nvGrpSpPr>
          <p:grpSpPr>
            <a:xfrm>
              <a:off x="611855" y="3172519"/>
              <a:ext cx="7611533" cy="1652680"/>
              <a:chOff x="437270" y="2893919"/>
              <a:chExt cx="7611533" cy="165268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37270" y="3531400"/>
                <a:ext cx="5658730" cy="307777"/>
                <a:chOff x="454204" y="3226600"/>
                <a:chExt cx="5658730" cy="307777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713328" y="3427511"/>
                  <a:ext cx="399606" cy="1489"/>
                </a:xfrm>
                <a:prstGeom prst="line">
                  <a:avLst/>
                </a:prstGeom>
                <a:ln w="47625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454204" y="3226600"/>
                  <a:ext cx="129314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lvl="1"/>
                  <a:r>
                    <a:rPr lang="en-US" sz="1400" b="1" dirty="0" smtClean="0">
                      <a:solidFill>
                        <a:srgbClr val="C00000"/>
                      </a:solidFill>
                    </a:rPr>
                    <a:t>Spectral BT</a:t>
                  </a:r>
                  <a:endParaRPr lang="en-US" sz="1400" b="1" dirty="0">
                    <a:solidFill>
                      <a:srgbClr val="C00000"/>
                    </a:solidFill>
                  </a:endParaRPr>
                </a:p>
              </p:txBody>
            </p: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0095" y="2900269"/>
                <a:ext cx="1961305" cy="164592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0299" y="2900679"/>
                <a:ext cx="1943100" cy="164592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5112" y="2893919"/>
                <a:ext cx="1943691" cy="1645920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412532" y="2895600"/>
              <a:ext cx="8121868" cy="3682382"/>
              <a:chOff x="412532" y="2895600"/>
              <a:chExt cx="8121868" cy="368238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79120" y="3238499"/>
                <a:ext cx="7955280" cy="333948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12532" y="2895600"/>
                <a:ext cx="1416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Database</a:t>
                </a: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1002663" y="1397272"/>
            <a:ext cx="129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b="1" dirty="0" smtClean="0">
                <a:solidFill>
                  <a:srgbClr val="C00000"/>
                </a:solidFill>
              </a:rPr>
              <a:t>Spectral BT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97658" y="1393527"/>
            <a:ext cx="1370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b="1" dirty="0">
                <a:solidFill>
                  <a:srgbClr val="0000CC"/>
                </a:solidFill>
              </a:rPr>
              <a:t>R</a:t>
            </a:r>
            <a:r>
              <a:rPr lang="en-US" sz="1400" b="1" dirty="0" smtClean="0">
                <a:solidFill>
                  <a:srgbClr val="0000CC"/>
                </a:solidFill>
              </a:rPr>
              <a:t>ainfall Profiles</a:t>
            </a:r>
            <a:endParaRPr lang="en-US" sz="1400" b="1" dirty="0">
              <a:solidFill>
                <a:srgbClr val="0000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29408" y="1371608"/>
            <a:ext cx="2158703" cy="147732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ShARP</a:t>
            </a:r>
            <a:r>
              <a:rPr lang="en-US" dirty="0" smtClean="0"/>
              <a:t>: Shrunken Locally Linear Embedding for Passive Retrieval</a:t>
            </a:r>
          </a:p>
          <a:p>
            <a:r>
              <a:rPr lang="en-US" dirty="0"/>
              <a:t>o</a:t>
            </a:r>
            <a:r>
              <a:rPr lang="en-US" dirty="0" smtClean="0"/>
              <a:t>f Precipitatio</a:t>
            </a:r>
            <a:r>
              <a:rPr lang="en-US" dirty="0"/>
              <a:t>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69645" y="2171332"/>
            <a:ext cx="1775621" cy="4616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“Manifold learning”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Advanced estimation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0296" y="1695287"/>
            <a:ext cx="1494006" cy="954107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9-dim space </a:t>
            </a:r>
          </a:p>
          <a:p>
            <a:pPr algn="ctr"/>
            <a:r>
              <a:rPr lang="en-US" sz="1200" dirty="0" smtClean="0"/>
              <a:t>(each point is a</a:t>
            </a:r>
          </a:p>
          <a:p>
            <a:pPr algn="ctr"/>
            <a:r>
              <a:rPr lang="en-US" sz="1200" dirty="0" smtClean="0"/>
              <a:t>BT vector)</a:t>
            </a:r>
          </a:p>
          <a:p>
            <a:pPr algn="ctr"/>
            <a:r>
              <a:rPr lang="en-US" sz="1600" b="1" i="1" dirty="0" smtClean="0">
                <a:solidFill>
                  <a:schemeClr val="tx1"/>
                </a:solidFill>
              </a:rPr>
              <a:t>Manifold of BT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04178" y="1673376"/>
            <a:ext cx="1392917" cy="954107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n-dim space </a:t>
            </a:r>
          </a:p>
          <a:p>
            <a:pPr algn="ctr"/>
            <a:r>
              <a:rPr lang="en-US" sz="1200" dirty="0" smtClean="0"/>
              <a:t>(each point is a Z,</a:t>
            </a:r>
          </a:p>
          <a:p>
            <a:pPr algn="ctr"/>
            <a:r>
              <a:rPr lang="en-US" sz="1200" dirty="0" smtClean="0"/>
              <a:t>surf R vector)</a:t>
            </a: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Manifold of R </a:t>
            </a:r>
          </a:p>
        </p:txBody>
      </p:sp>
      <p:sp>
        <p:nvSpPr>
          <p:cNvPr id="36" name="Left-Right Arrow 35"/>
          <p:cNvSpPr/>
          <p:nvPr/>
        </p:nvSpPr>
        <p:spPr>
          <a:xfrm>
            <a:off x="2985411" y="1803144"/>
            <a:ext cx="1130171" cy="291204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0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48016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369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CONCEPTS AND RESULTS ON RETRIEVAL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87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45457"/>
            <a:ext cx="792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Overlapping measurements of TMI and PR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48836" y="1295416"/>
            <a:ext cx="5943600" cy="3299849"/>
            <a:chOff x="853440" y="1504125"/>
            <a:chExt cx="7636354" cy="42407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3440" y="1504125"/>
              <a:ext cx="7559040" cy="42407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6720" y="2087879"/>
              <a:ext cx="443074" cy="2103120"/>
            </a:xfrm>
            <a:prstGeom prst="rect">
              <a:avLst/>
            </a:prstGeom>
          </p:spPr>
        </p:pic>
      </p:grpSp>
      <p:sp>
        <p:nvSpPr>
          <p:cNvPr id="47" name="Content Placeholder 7"/>
          <p:cNvSpPr>
            <a:spLocks noGrp="1"/>
          </p:cNvSpPr>
          <p:nvPr>
            <p:ph idx="1"/>
          </p:nvPr>
        </p:nvSpPr>
        <p:spPr>
          <a:xfrm>
            <a:off x="457200" y="793375"/>
            <a:ext cx="5638800" cy="4563514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Rainfall and Radiometric Observations:</a:t>
            </a:r>
          </a:p>
          <a:p>
            <a:endParaRPr lang="en-US" sz="2200" b="1" dirty="0"/>
          </a:p>
          <a:p>
            <a:endParaRPr lang="en-US" sz="2200" b="1" dirty="0" smtClean="0"/>
          </a:p>
          <a:p>
            <a:endParaRPr lang="en-US" sz="2200" b="1" dirty="0"/>
          </a:p>
          <a:p>
            <a:endParaRPr lang="en-US" sz="2200" b="1" dirty="0" smtClean="0"/>
          </a:p>
          <a:p>
            <a:endParaRPr lang="en-US" sz="2200" b="1" dirty="0"/>
          </a:p>
          <a:p>
            <a:endParaRPr lang="en-US" sz="2200" b="1" dirty="0" smtClean="0"/>
          </a:p>
          <a:p>
            <a:endParaRPr lang="en-US" sz="2200" b="1" dirty="0"/>
          </a:p>
          <a:p>
            <a:endParaRPr lang="en-US" sz="2200" b="1" dirty="0" smtClean="0"/>
          </a:p>
          <a:p>
            <a:endParaRPr lang="en-US" sz="2200" b="1" dirty="0"/>
          </a:p>
          <a:p>
            <a:pPr lvl="1"/>
            <a:r>
              <a:rPr lang="en-US" sz="1800" b="1" dirty="0" smtClean="0"/>
              <a:t>Dictionaries</a:t>
            </a:r>
          </a:p>
          <a:p>
            <a:endParaRPr lang="en-US" sz="2200" b="1" dirty="0"/>
          </a:p>
          <a:p>
            <a:endParaRPr lang="en-US" sz="2200" b="1" dirty="0"/>
          </a:p>
          <a:p>
            <a:pPr marL="0" indent="0">
              <a:buNone/>
            </a:pPr>
            <a:endParaRPr lang="en-US" sz="2200" dirty="0"/>
          </a:p>
        </p:txBody>
      </p:sp>
      <p:grpSp>
        <p:nvGrpSpPr>
          <p:cNvPr id="88" name="Group 87"/>
          <p:cNvGrpSpPr/>
          <p:nvPr/>
        </p:nvGrpSpPr>
        <p:grpSpPr>
          <a:xfrm>
            <a:off x="2626957" y="3504037"/>
            <a:ext cx="2097451" cy="3192594"/>
            <a:chOff x="3922349" y="3509381"/>
            <a:chExt cx="2097451" cy="3192594"/>
          </a:xfrm>
        </p:grpSpPr>
        <p:sp>
          <p:nvSpPr>
            <p:cNvPr id="43" name="Rectangle 42"/>
            <p:cNvSpPr/>
            <p:nvPr/>
          </p:nvSpPr>
          <p:spPr>
            <a:xfrm rot="20767156">
              <a:off x="4439385" y="3509381"/>
              <a:ext cx="152400" cy="15240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922349" y="3567300"/>
              <a:ext cx="2097451" cy="3134675"/>
              <a:chOff x="3922349" y="3567300"/>
              <a:chExt cx="2097451" cy="3134675"/>
            </a:xfrm>
          </p:grpSpPr>
          <p:cxnSp>
            <p:nvCxnSpPr>
              <p:cNvPr id="4" name="Straight Connector 3"/>
              <p:cNvCxnSpPr>
                <a:stCxn id="43" idx="1"/>
                <a:endCxn id="57" idx="0"/>
              </p:cNvCxnSpPr>
              <p:nvPr/>
            </p:nvCxnSpPr>
            <p:spPr>
              <a:xfrm flipH="1">
                <a:off x="4133162" y="3603862"/>
                <a:ext cx="308448" cy="2670544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3" idx="3"/>
                <a:endCxn id="41" idx="0"/>
              </p:cNvCxnSpPr>
              <p:nvPr/>
            </p:nvCxnSpPr>
            <p:spPr>
              <a:xfrm>
                <a:off x="4589560" y="3567300"/>
                <a:ext cx="644950" cy="1354902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/>
              <p:cNvGrpSpPr/>
              <p:nvPr/>
            </p:nvGrpSpPr>
            <p:grpSpPr>
              <a:xfrm>
                <a:off x="3922349" y="4800600"/>
                <a:ext cx="2097451" cy="1901375"/>
                <a:chOff x="1331131" y="2890633"/>
                <a:chExt cx="2097451" cy="1901375"/>
              </a:xfrm>
            </p:grpSpPr>
            <p:sp>
              <p:nvSpPr>
                <p:cNvPr id="54" name="Flowchart: Connector 53"/>
                <p:cNvSpPr/>
                <p:nvPr/>
              </p:nvSpPr>
              <p:spPr>
                <a:xfrm>
                  <a:off x="1867651" y="4074376"/>
                  <a:ext cx="63243" cy="59868"/>
                </a:xfrm>
                <a:prstGeom prst="flowChartConnector">
                  <a:avLst/>
                </a:prstGeom>
                <a:solidFill>
                  <a:schemeClr val="tx2"/>
                </a:solidFill>
                <a:ln w="127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1331131" y="2890633"/>
                  <a:ext cx="2097451" cy="1901375"/>
                  <a:chOff x="642255" y="2437799"/>
                  <a:chExt cx="2097451" cy="1901375"/>
                </a:xfrm>
              </p:grpSpPr>
              <p:grpSp>
                <p:nvGrpSpPr>
                  <p:cNvPr id="72" name="Group 71"/>
                  <p:cNvGrpSpPr/>
                  <p:nvPr/>
                </p:nvGrpSpPr>
                <p:grpSpPr>
                  <a:xfrm>
                    <a:off x="642255" y="2437799"/>
                    <a:ext cx="2097451" cy="1901375"/>
                    <a:chOff x="642255" y="2437799"/>
                    <a:chExt cx="2097451" cy="1901375"/>
                  </a:xfrm>
                </p:grpSpPr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 flipV="1">
                      <a:off x="1888396" y="3108686"/>
                      <a:ext cx="201701" cy="244008"/>
                    </a:xfrm>
                    <a:prstGeom prst="line">
                      <a:avLst/>
                    </a:prstGeom>
                    <a:ln w="2540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70" name="Group 69"/>
                    <p:cNvGrpSpPr/>
                    <p:nvPr/>
                  </p:nvGrpSpPr>
                  <p:grpSpPr>
                    <a:xfrm>
                      <a:off x="642255" y="2437799"/>
                      <a:ext cx="2097451" cy="1901375"/>
                      <a:chOff x="638175" y="2437799"/>
                      <a:chExt cx="2097451" cy="1901375"/>
                    </a:xfrm>
                  </p:grpSpPr>
                  <p:grpSp>
                    <p:nvGrpSpPr>
                      <p:cNvPr id="17" name="Group 16"/>
                      <p:cNvGrpSpPr/>
                      <p:nvPr/>
                    </p:nvGrpSpPr>
                    <p:grpSpPr>
                      <a:xfrm>
                        <a:off x="990600" y="2437799"/>
                        <a:ext cx="1745026" cy="1901375"/>
                        <a:chOff x="5156579" y="3298028"/>
                        <a:chExt cx="1745026" cy="1901375"/>
                      </a:xfrm>
                    </p:grpSpPr>
                    <p:grpSp>
                      <p:nvGrpSpPr>
                        <p:cNvPr id="18" name="Group 17"/>
                        <p:cNvGrpSpPr/>
                        <p:nvPr/>
                      </p:nvGrpSpPr>
                      <p:grpSpPr>
                        <a:xfrm>
                          <a:off x="5168705" y="3298028"/>
                          <a:ext cx="1232098" cy="1471822"/>
                          <a:chOff x="5450565" y="3298031"/>
                          <a:chExt cx="890703" cy="1123985"/>
                        </a:xfrm>
                      </p:grpSpPr>
                      <p:grpSp>
                        <p:nvGrpSpPr>
                          <p:cNvPr id="22" name="Group 21"/>
                          <p:cNvGrpSpPr/>
                          <p:nvPr/>
                        </p:nvGrpSpPr>
                        <p:grpSpPr>
                          <a:xfrm>
                            <a:off x="5450565" y="3388519"/>
                            <a:ext cx="837442" cy="1033497"/>
                            <a:chOff x="5117190" y="3388519"/>
                            <a:chExt cx="837442" cy="1033497"/>
                          </a:xfrm>
                        </p:grpSpPr>
                        <p:cxnSp>
                          <p:nvCxnSpPr>
                            <p:cNvPr id="24" name="Straight Connector 23"/>
                            <p:cNvCxnSpPr/>
                            <p:nvPr/>
                          </p:nvCxnSpPr>
                          <p:spPr>
                            <a:xfrm flipV="1">
                              <a:off x="5350666" y="4002088"/>
                              <a:ext cx="93504" cy="119614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prstDash val="sysDot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5" name="Straight Connector 24"/>
                            <p:cNvCxnSpPr/>
                            <p:nvPr/>
                          </p:nvCxnSpPr>
                          <p:spPr>
                            <a:xfrm flipV="1">
                              <a:off x="5456870" y="3898107"/>
                              <a:ext cx="64294" cy="85725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prstDash val="sysDot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6" name="Straight Connector 25"/>
                            <p:cNvCxnSpPr/>
                            <p:nvPr/>
                          </p:nvCxnSpPr>
                          <p:spPr>
                            <a:xfrm flipV="1">
                              <a:off x="5549739" y="3717133"/>
                              <a:ext cx="114300" cy="140493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prstDash val="sysDot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7" name="Straight Connector 26"/>
                            <p:cNvCxnSpPr/>
                            <p:nvPr/>
                          </p:nvCxnSpPr>
                          <p:spPr>
                            <a:xfrm flipV="1">
                              <a:off x="5823583" y="3388519"/>
                              <a:ext cx="109537" cy="130969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prstDash val="sysDot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28" name="Group 27"/>
                            <p:cNvGrpSpPr/>
                            <p:nvPr/>
                          </p:nvGrpSpPr>
                          <p:grpSpPr>
                            <a:xfrm>
                              <a:off x="5117190" y="3390895"/>
                              <a:ext cx="837442" cy="1031121"/>
                              <a:chOff x="5862521" y="3390895"/>
                              <a:chExt cx="837442" cy="1031121"/>
                            </a:xfrm>
                          </p:grpSpPr>
                          <p:grpSp>
                            <p:nvGrpSpPr>
                              <p:cNvPr id="29" name="Group 28"/>
                              <p:cNvGrpSpPr/>
                              <p:nvPr/>
                            </p:nvGrpSpPr>
                            <p:grpSpPr>
                              <a:xfrm>
                                <a:off x="6395163" y="3390895"/>
                                <a:ext cx="304800" cy="304800"/>
                                <a:chOff x="7129659" y="4017169"/>
                                <a:chExt cx="304800" cy="304800"/>
                              </a:xfrm>
                            </p:grpSpPr>
                            <p:sp>
                              <p:nvSpPr>
                                <p:cNvPr id="41" name="Rectangle 40"/>
                                <p:cNvSpPr/>
                                <p:nvPr/>
                              </p:nvSpPr>
                              <p:spPr>
                                <a:xfrm>
                                  <a:off x="7129659" y="4017169"/>
                                  <a:ext cx="304800" cy="30480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>
                                    <a:alpha val="50000"/>
                                  </a:schemeClr>
                                </a:solidFill>
                                <a:ln w="12700">
                                  <a:solidFill>
                                    <a:schemeClr val="accent6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prstClr val="white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2" name="Flowchart: Connector 41"/>
                                <p:cNvSpPr/>
                                <p:nvPr/>
                              </p:nvSpPr>
                              <p:spPr>
                                <a:xfrm>
                                  <a:off x="7260074" y="4146709"/>
                                  <a:ext cx="45719" cy="45719"/>
                                </a:xfrm>
                                <a:prstGeom prst="flowChartConnector">
                                  <a:avLst/>
                                </a:prstGeom>
                                <a:solidFill>
                                  <a:schemeClr val="accent6"/>
                                </a:solidFill>
                                <a:ln w="12700">
                                  <a:solidFill>
                                    <a:schemeClr val="accent6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prstClr val="white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30" name="Group 29"/>
                              <p:cNvGrpSpPr/>
                              <p:nvPr/>
                            </p:nvGrpSpPr>
                            <p:grpSpPr>
                              <a:xfrm>
                                <a:off x="6118016" y="3739917"/>
                                <a:ext cx="304800" cy="304800"/>
                                <a:chOff x="7125289" y="4031494"/>
                                <a:chExt cx="304800" cy="304800"/>
                              </a:xfrm>
                            </p:grpSpPr>
                            <p:sp>
                              <p:nvSpPr>
                                <p:cNvPr id="39" name="Rectangle 38"/>
                                <p:cNvSpPr/>
                                <p:nvPr/>
                              </p:nvSpPr>
                              <p:spPr>
                                <a:xfrm>
                                  <a:off x="7125289" y="4031494"/>
                                  <a:ext cx="304800" cy="30480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>
                                    <a:alpha val="50000"/>
                                  </a:schemeClr>
                                </a:solidFill>
                                <a:ln w="127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prstClr val="white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0" name="Flowchart: Connector 39"/>
                                <p:cNvSpPr/>
                                <p:nvPr/>
                              </p:nvSpPr>
                              <p:spPr>
                                <a:xfrm>
                                  <a:off x="7260074" y="4146709"/>
                                  <a:ext cx="45719" cy="45719"/>
                                </a:xfrm>
                                <a:prstGeom prst="flowChartConnector">
                                  <a:avLst/>
                                </a:prstGeom>
                                <a:solidFill>
                                  <a:schemeClr val="accent6"/>
                                </a:solidFill>
                                <a:ln w="12700">
                                  <a:solidFill>
                                    <a:schemeClr val="accent6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prstClr val="white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31" name="Group 30"/>
                              <p:cNvGrpSpPr/>
                              <p:nvPr/>
                            </p:nvGrpSpPr>
                            <p:grpSpPr>
                              <a:xfrm>
                                <a:off x="6030514" y="3861764"/>
                                <a:ext cx="304800" cy="304800"/>
                                <a:chOff x="7130534" y="4021306"/>
                                <a:chExt cx="304800" cy="304800"/>
                              </a:xfrm>
                            </p:grpSpPr>
                            <p:sp>
                              <p:nvSpPr>
                                <p:cNvPr id="37" name="Rectangle 36"/>
                                <p:cNvSpPr/>
                                <p:nvPr/>
                              </p:nvSpPr>
                              <p:spPr>
                                <a:xfrm>
                                  <a:off x="7130534" y="4021306"/>
                                  <a:ext cx="304800" cy="30480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>
                                    <a:alpha val="50000"/>
                                  </a:schemeClr>
                                </a:solidFill>
                                <a:ln w="127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prstClr val="white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8" name="Flowchart: Connector 37"/>
                                <p:cNvSpPr/>
                                <p:nvPr/>
                              </p:nvSpPr>
                              <p:spPr>
                                <a:xfrm>
                                  <a:off x="7260074" y="4146709"/>
                                  <a:ext cx="45719" cy="45719"/>
                                </a:xfrm>
                                <a:prstGeom prst="flowChartConnector">
                                  <a:avLst/>
                                </a:prstGeom>
                                <a:solidFill>
                                  <a:schemeClr val="accent6"/>
                                </a:solidFill>
                                <a:ln w="12700">
                                  <a:solidFill>
                                    <a:schemeClr val="accent6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prstClr val="white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32" name="Group 31"/>
                              <p:cNvGrpSpPr/>
                              <p:nvPr/>
                            </p:nvGrpSpPr>
                            <p:grpSpPr>
                              <a:xfrm>
                                <a:off x="5943600" y="3965420"/>
                                <a:ext cx="304800" cy="304800"/>
                                <a:chOff x="5943600" y="3965420"/>
                                <a:chExt cx="304800" cy="304800"/>
                              </a:xfrm>
                            </p:grpSpPr>
                            <p:sp>
                              <p:nvSpPr>
                                <p:cNvPr id="36" name="Flowchart: Connector 35"/>
                                <p:cNvSpPr/>
                                <p:nvPr/>
                              </p:nvSpPr>
                              <p:spPr>
                                <a:xfrm>
                                  <a:off x="6071712" y="4098384"/>
                                  <a:ext cx="45719" cy="45719"/>
                                </a:xfrm>
                                <a:prstGeom prst="flowChartConnector">
                                  <a:avLst/>
                                </a:prstGeom>
                                <a:solidFill>
                                  <a:schemeClr val="tx2"/>
                                </a:solidFill>
                                <a:ln w="127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prstClr val="white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5" name="Rectangle 34"/>
                                <p:cNvSpPr/>
                                <p:nvPr/>
                              </p:nvSpPr>
                              <p:spPr>
                                <a:xfrm>
                                  <a:off x="5943600" y="3965420"/>
                                  <a:ext cx="304800" cy="30480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>
                                    <a:alpha val="47000"/>
                                  </a:schemeClr>
                                </a:solidFill>
                                <a:ln w="12700">
                                  <a:solidFill>
                                    <a:schemeClr val="tx2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prstClr val="white"/>
                                    </a:solidFill>
                                    <a:latin typeface="Calibri"/>
                                  </a:endParaRPr>
                                </a:p>
                              </p:txBody>
                            </p:sp>
                          </p:grpSp>
                          <p:cxnSp>
                            <p:nvCxnSpPr>
                              <p:cNvPr id="33" name="Straight Connector 32"/>
                              <p:cNvCxnSpPr/>
                              <p:nvPr/>
                            </p:nvCxnSpPr>
                            <p:spPr>
                              <a:xfrm flipV="1">
                                <a:off x="6403181" y="3545681"/>
                                <a:ext cx="147638" cy="180976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4" name="Straight Connector 33"/>
                              <p:cNvCxnSpPr/>
                              <p:nvPr/>
                            </p:nvCxnSpPr>
                            <p:spPr>
                              <a:xfrm flipV="1">
                                <a:off x="6009083" y="4121151"/>
                                <a:ext cx="86918" cy="111545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prstDash val="sysDot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58" name="Straight Connector 57"/>
                              <p:cNvCxnSpPr/>
                              <p:nvPr/>
                            </p:nvCxnSpPr>
                            <p:spPr>
                              <a:xfrm flipV="1">
                                <a:off x="5862521" y="4232696"/>
                                <a:ext cx="148402" cy="189320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cxnSp>
                        <p:nvCxnSpPr>
                          <p:cNvPr id="23" name="Straight Connector 22"/>
                          <p:cNvCxnSpPr/>
                          <p:nvPr/>
                        </p:nvCxnSpPr>
                        <p:spPr>
                          <a:xfrm flipV="1">
                            <a:off x="6265068" y="3298031"/>
                            <a:ext cx="76200" cy="97632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19" name="TextBox 18"/>
                            <p:cNvSpPr txBox="1"/>
                            <p:nvPr/>
                          </p:nvSpPr>
                          <p:spPr>
                            <a:xfrm>
                              <a:off x="5522653" y="4534502"/>
                              <a:ext cx="693152" cy="20005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700" dirty="0" smtClean="0">
                                  <a:solidFill>
                                    <a:srgbClr val="1F497D"/>
                                  </a:solidFill>
                                  <a:latin typeface="Calibri"/>
                                </a:rPr>
                                <a:t> [mm/</a:t>
                              </a:r>
                              <a:r>
                                <a:rPr lang="en-US" sz="700" dirty="0" err="1" smtClean="0">
                                  <a:solidFill>
                                    <a:srgbClr val="1F497D"/>
                                  </a:solidFill>
                                  <a:latin typeface="Calibri"/>
                                </a:rPr>
                                <a:t>hr</a:t>
                              </a:r>
                              <a:r>
                                <a:rPr lang="en-US" sz="700" dirty="0" smtClean="0">
                                  <a:solidFill>
                                    <a:srgbClr val="1F497D"/>
                                  </a:solidFill>
                                  <a:latin typeface="Calibri"/>
                                </a:rPr>
                                <a:t>]</a:t>
                              </a:r>
                              <a:endParaRPr lang="en-US" sz="700" dirty="0">
                                <a:solidFill>
                                  <a:srgbClr val="1F497D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19" name="TextBox 18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5522653" y="4534502"/>
                              <a:ext cx="693152" cy="259495"/>
                            </a:xfrm>
                            <a:prstGeom prst="rect">
                              <a:avLst/>
                            </a:prstGeom>
                            <a:blipFill rotWithShape="0">
                              <a:blip r:embed="rId6"/>
                              <a:stretch>
                                <a:fillRect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20" name="TextBox 19"/>
                            <p:cNvSpPr txBox="1"/>
                            <p:nvPr/>
                          </p:nvSpPr>
                          <p:spPr>
                            <a:xfrm>
                              <a:off x="5725274" y="4271658"/>
                              <a:ext cx="648510" cy="20005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700" i="1" dirty="0" smtClean="0">
                                  <a:solidFill>
                                    <a:srgbClr val="F79646">
                                      <a:lumMod val="50000"/>
                                    </a:srgbClr>
                                  </a:solidFill>
                                  <a:latin typeface="Calibri"/>
                                </a:rPr>
                                <a:t> </a:t>
                              </a:r>
                              <a:r>
                                <a:rPr lang="en-US" sz="700" dirty="0" smtClean="0">
                                  <a:solidFill>
                                    <a:srgbClr val="F79646">
                                      <a:lumMod val="50000"/>
                                    </a:srgbClr>
                                  </a:solidFill>
                                  <a:latin typeface="Calibri"/>
                                </a:rPr>
                                <a:t>[kelvin]</a:t>
                              </a:r>
                              <a:endParaRPr lang="en-US" sz="700" dirty="0">
                                <a:solidFill>
                                  <a:srgbClr val="F79646">
                                    <a:lumMod val="50000"/>
                                  </a:srgbClr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20" name="TextBox 19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5725274" y="4271658"/>
                              <a:ext cx="648510" cy="242695"/>
                            </a:xfrm>
                            <a:prstGeom prst="rect">
                              <a:avLst/>
                            </a:prstGeom>
                            <a:blipFill rotWithShape="0">
                              <a:blip r:embed="rId7"/>
                              <a:stretch>
                                <a:fillRect b="-2500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21" name="TextBox 20"/>
                            <p:cNvSpPr txBox="1"/>
                            <p:nvPr/>
                          </p:nvSpPr>
                          <p:spPr>
                            <a:xfrm>
                              <a:off x="6253095" y="3649129"/>
                              <a:ext cx="648510" cy="20005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700" dirty="0" smtClean="0">
                                  <a:solidFill>
                                    <a:srgbClr val="F79646"/>
                                  </a:solidFill>
                                  <a:latin typeface="Calibri"/>
                                </a:rPr>
                                <a:t> [kelvin]</a:t>
                              </a:r>
                              <a:endParaRPr lang="en-US" sz="700" dirty="0">
                                <a:solidFill>
                                  <a:srgbClr val="F79646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21" name="TextBox 20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6253095" y="3649129"/>
                              <a:ext cx="648510" cy="242695"/>
                            </a:xfrm>
                            <a:prstGeom prst="rect">
                              <a:avLst/>
                            </a:prstGeom>
                            <a:blipFill rotWithShape="0">
                              <a:blip r:embed="rId8"/>
                              <a:stretch>
                                <a:fillRect b="-7500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68" name="TextBox 67"/>
                            <p:cNvSpPr txBox="1"/>
                            <p:nvPr/>
                          </p:nvSpPr>
                          <p:spPr>
                            <a:xfrm>
                              <a:off x="5156579" y="4999348"/>
                              <a:ext cx="666135" cy="20005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700" dirty="0" smtClean="0">
                                  <a:solidFill>
                                    <a:srgbClr val="1F497D"/>
                                  </a:solidFill>
                                  <a:latin typeface="Calibri"/>
                                </a:rPr>
                                <a:t> [mm/</a:t>
                              </a:r>
                              <a:r>
                                <a:rPr lang="en-US" sz="700" dirty="0" err="1" smtClean="0">
                                  <a:solidFill>
                                    <a:srgbClr val="1F497D"/>
                                  </a:solidFill>
                                  <a:latin typeface="Calibri"/>
                                </a:rPr>
                                <a:t>hr</a:t>
                              </a:r>
                              <a:r>
                                <a:rPr lang="en-US" sz="700" dirty="0" smtClean="0">
                                  <a:solidFill>
                                    <a:srgbClr val="1F497D"/>
                                  </a:solidFill>
                                  <a:latin typeface="Calibri"/>
                                </a:rPr>
                                <a:t>]</a:t>
                              </a:r>
                              <a:endParaRPr lang="en-US" sz="700" dirty="0">
                                <a:solidFill>
                                  <a:srgbClr val="1F497D"/>
                                </a:solidFill>
                                <a:latin typeface="Calibri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68" name="TextBox 67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5156579" y="4999348"/>
                              <a:ext cx="666135" cy="242695"/>
                            </a:xfrm>
                            <a:prstGeom prst="rect">
                              <a:avLst/>
                            </a:prstGeom>
                            <a:blipFill rotWithShape="0">
                              <a:blip r:embed="rId9"/>
                              <a:stretch>
                                <a:fillRect b="-2500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p:grpSp>
                    <p:nvGrpSpPr>
                      <p:cNvPr id="60" name="Group 59"/>
                      <p:cNvGrpSpPr/>
                      <p:nvPr/>
                    </p:nvGrpSpPr>
                    <p:grpSpPr>
                      <a:xfrm>
                        <a:off x="638175" y="3911605"/>
                        <a:ext cx="421626" cy="399126"/>
                        <a:chOff x="517371" y="3964383"/>
                        <a:chExt cx="421626" cy="399126"/>
                      </a:xfrm>
                    </p:grpSpPr>
                    <p:sp>
                      <p:nvSpPr>
                        <p:cNvPr id="57" name="Rectangle 56"/>
                        <p:cNvSpPr/>
                        <p:nvPr/>
                      </p:nvSpPr>
                      <p:spPr>
                        <a:xfrm>
                          <a:off x="517371" y="3964383"/>
                          <a:ext cx="421626" cy="399126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alpha val="47000"/>
                          </a:schemeClr>
                        </a:solidFill>
                        <a:ln w="12700">
                          <a:solidFill>
                            <a:schemeClr val="tx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  <p:sp>
                      <p:nvSpPr>
                        <p:cNvPr id="59" name="Flowchart: Connector 58"/>
                        <p:cNvSpPr/>
                        <p:nvPr/>
                      </p:nvSpPr>
                      <p:spPr>
                        <a:xfrm>
                          <a:off x="696562" y="4131307"/>
                          <a:ext cx="63243" cy="59868"/>
                        </a:xfrm>
                        <a:prstGeom prst="flowChartConnector">
                          <a:avLst/>
                        </a:prstGeom>
                        <a:solidFill>
                          <a:schemeClr val="tx2"/>
                        </a:solidFill>
                        <a:ln w="1270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prstClr val="white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  <p:cxnSp>
                    <p:nvCxnSpPr>
                      <p:cNvPr id="69" name="Straight Connector 68"/>
                      <p:cNvCxnSpPr/>
                      <p:nvPr/>
                    </p:nvCxnSpPr>
                    <p:spPr>
                      <a:xfrm flipV="1">
                        <a:off x="1334761" y="3954669"/>
                        <a:ext cx="201701" cy="244008"/>
                      </a:xfrm>
                      <a:prstGeom prst="line">
                        <a:avLst/>
                      </a:prstGeom>
                      <a:ln w="25400">
                        <a:solidFill>
                          <a:schemeClr val="tx2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 flipV="1">
                      <a:off x="863600" y="3911600"/>
                      <a:ext cx="142875" cy="168275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3" name="Rectangle 52"/>
                  <p:cNvSpPr/>
                  <p:nvPr/>
                </p:nvSpPr>
                <p:spPr>
                  <a:xfrm>
                    <a:off x="1010299" y="3448050"/>
                    <a:ext cx="421626" cy="399126"/>
                  </a:xfrm>
                  <a:prstGeom prst="rect">
                    <a:avLst/>
                  </a:prstGeom>
                  <a:solidFill>
                    <a:schemeClr val="bg1">
                      <a:alpha val="47000"/>
                    </a:schemeClr>
                  </a:solidFill>
                  <a:ln w="1270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</p:grp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682" y="4702450"/>
            <a:ext cx="3162491" cy="2094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5477478"/>
            <a:ext cx="2438400" cy="1200329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Built by 25x10</a:t>
            </a:r>
            <a:r>
              <a:rPr lang="en-US" baseline="30000" dirty="0">
                <a:solidFill>
                  <a:prstClr val="black"/>
                </a:solidFill>
              </a:rPr>
              <a:t>6</a:t>
            </a:r>
            <a:r>
              <a:rPr lang="en-US" baseline="300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randomly chosen pixels </a:t>
            </a:r>
            <a:r>
              <a:rPr lang="en-US" dirty="0" smtClean="0">
                <a:solidFill>
                  <a:prstClr val="black"/>
                </a:solidFill>
              </a:rPr>
              <a:t>of spectral </a:t>
            </a:r>
            <a:r>
              <a:rPr lang="en-US" dirty="0">
                <a:solidFill>
                  <a:prstClr val="black"/>
                </a:solidFill>
              </a:rPr>
              <a:t>observations + rainfall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26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506777" y="2475575"/>
            <a:ext cx="2128469" cy="1587359"/>
            <a:chOff x="5506769" y="2475559"/>
            <a:chExt cx="2128469" cy="1587359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5503690"/>
                </p:ext>
              </p:extLst>
            </p:nvPr>
          </p:nvGraphicFramePr>
          <p:xfrm>
            <a:off x="5615884" y="3781109"/>
            <a:ext cx="578450" cy="281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5" name="Equation" r:id="rId3" imgW="495000" imgH="241200" progId="Equation.DSMT4">
                    <p:embed/>
                  </p:oleObj>
                </mc:Choice>
                <mc:Fallback>
                  <p:oleObj name="Equation" r:id="rId3" imgW="49500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615884" y="3781109"/>
                          <a:ext cx="578450" cy="2818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18"/>
            <p:cNvGrpSpPr/>
            <p:nvPr/>
          </p:nvGrpSpPr>
          <p:grpSpPr>
            <a:xfrm>
              <a:off x="5506769" y="2475559"/>
              <a:ext cx="2128469" cy="1523988"/>
              <a:chOff x="5506769" y="2475559"/>
              <a:chExt cx="2128469" cy="1523988"/>
            </a:xfrm>
          </p:grpSpPr>
          <p:grpSp>
            <p:nvGrpSpPr>
              <p:cNvPr id="526" name="Group 525"/>
              <p:cNvGrpSpPr>
                <a:grpSpLocks noChangeAspect="1"/>
              </p:cNvGrpSpPr>
              <p:nvPr/>
            </p:nvGrpSpPr>
            <p:grpSpPr>
              <a:xfrm>
                <a:off x="5506769" y="2475559"/>
                <a:ext cx="2128469" cy="1523988"/>
                <a:chOff x="5004661" y="1857774"/>
                <a:chExt cx="1542723" cy="1104592"/>
              </a:xfrm>
            </p:grpSpPr>
            <p:grpSp>
              <p:nvGrpSpPr>
                <p:cNvPr id="140" name="Group 139"/>
                <p:cNvGrpSpPr/>
                <p:nvPr/>
              </p:nvGrpSpPr>
              <p:grpSpPr>
                <a:xfrm>
                  <a:off x="5436735" y="1857774"/>
                  <a:ext cx="1110649" cy="1104592"/>
                  <a:chOff x="1030604" y="228599"/>
                  <a:chExt cx="1870065" cy="1803445"/>
                </a:xfrm>
              </p:grpSpPr>
              <p:sp>
                <p:nvSpPr>
                  <p:cNvPr id="141" name="Oval 140"/>
                  <p:cNvSpPr/>
                  <p:nvPr/>
                </p:nvSpPr>
                <p:spPr>
                  <a:xfrm>
                    <a:off x="1030604" y="975020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2" name="Oval 141"/>
                  <p:cNvSpPr/>
                  <p:nvPr/>
                </p:nvSpPr>
                <p:spPr>
                  <a:xfrm>
                    <a:off x="1676399" y="518158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3" name="Oval 142"/>
                  <p:cNvSpPr/>
                  <p:nvPr/>
                </p:nvSpPr>
                <p:spPr>
                  <a:xfrm>
                    <a:off x="1981199" y="228599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>
                  <a:xfrm>
                    <a:off x="2198588" y="498104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5" name="Oval 144"/>
                  <p:cNvSpPr/>
                  <p:nvPr/>
                </p:nvSpPr>
                <p:spPr>
                  <a:xfrm>
                    <a:off x="1396364" y="593488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1260081" y="1543378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7" name="Oval 146"/>
                  <p:cNvSpPr/>
                  <p:nvPr/>
                </p:nvSpPr>
                <p:spPr>
                  <a:xfrm>
                    <a:off x="1354199" y="1264918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8" name="Oval 147"/>
                  <p:cNvSpPr/>
                  <p:nvPr/>
                </p:nvSpPr>
                <p:spPr>
                  <a:xfrm>
                    <a:off x="1542436" y="1008031"/>
                    <a:ext cx="111593" cy="108208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149" name="Group 148"/>
                  <p:cNvGrpSpPr/>
                  <p:nvPr/>
                </p:nvGrpSpPr>
                <p:grpSpPr>
                  <a:xfrm>
                    <a:off x="1506047" y="740227"/>
                    <a:ext cx="1394622" cy="1291817"/>
                    <a:chOff x="1506047" y="740227"/>
                    <a:chExt cx="1394622" cy="1291817"/>
                  </a:xfrm>
                </p:grpSpPr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1950718" y="1638760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2510789" y="1798319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2669179" y="879638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1506047" y="1923836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2789076" y="1108709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2602227" y="1407317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1636556" y="1447994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2082967" y="851793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2349559" y="740227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2081539" y="1442314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1981199" y="1154428"/>
                      <a:ext cx="111593" cy="108208"/>
                    </a:xfrm>
                    <a:prstGeom prst="ellipse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403" name="Group 402"/>
                <p:cNvGrpSpPr/>
                <p:nvPr/>
              </p:nvGrpSpPr>
              <p:grpSpPr>
                <a:xfrm>
                  <a:off x="5004661" y="2079102"/>
                  <a:ext cx="369050" cy="734689"/>
                  <a:chOff x="448637" y="2759896"/>
                  <a:chExt cx="618162" cy="1248224"/>
                </a:xfrm>
              </p:grpSpPr>
              <p:cxnSp>
                <p:nvCxnSpPr>
                  <p:cNvPr id="404" name="Straight Arrow Connector 403"/>
                  <p:cNvCxnSpPr/>
                  <p:nvPr/>
                </p:nvCxnSpPr>
                <p:spPr>
                  <a:xfrm flipH="1" flipV="1">
                    <a:off x="448637" y="2759896"/>
                    <a:ext cx="389565" cy="1031058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6" name="Straight Arrow Connector 405"/>
                  <p:cNvCxnSpPr/>
                  <p:nvPr/>
                </p:nvCxnSpPr>
                <p:spPr>
                  <a:xfrm flipV="1">
                    <a:off x="838200" y="3781425"/>
                    <a:ext cx="228599" cy="8513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8" name="Straight Arrow Connector 407"/>
                  <p:cNvCxnSpPr/>
                  <p:nvPr/>
                </p:nvCxnSpPr>
                <p:spPr>
                  <a:xfrm flipH="1" flipV="1">
                    <a:off x="838199" y="3554729"/>
                    <a:ext cx="1" cy="236222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Straight Arrow Connector 409"/>
                  <p:cNvCxnSpPr/>
                  <p:nvPr/>
                </p:nvCxnSpPr>
                <p:spPr>
                  <a:xfrm flipH="1" flipV="1">
                    <a:off x="609599" y="3781425"/>
                    <a:ext cx="228601" cy="9527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Straight Arrow Connector 411"/>
                  <p:cNvCxnSpPr/>
                  <p:nvPr/>
                </p:nvCxnSpPr>
                <p:spPr>
                  <a:xfrm>
                    <a:off x="838199" y="3792617"/>
                    <a:ext cx="0" cy="215503"/>
                  </a:xfrm>
                  <a:prstGeom prst="straightConnector1">
                    <a:avLst/>
                  </a:prstGeom>
                  <a:ln>
                    <a:solidFill>
                      <a:schemeClr val="accent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164" name="Object 16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44003919"/>
                  </p:ext>
                </p:extLst>
              </p:nvPr>
            </p:nvGraphicFramePr>
            <p:xfrm>
              <a:off x="6215205" y="2496619"/>
              <a:ext cx="242887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6" name="Equation" r:id="rId5" imgW="190440" imgH="228600" progId="Equation.DSMT4">
                      <p:embed/>
                    </p:oleObj>
                  </mc:Choice>
                  <mc:Fallback>
                    <p:oleObj name="Equation" r:id="rId5" imgW="19044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215205" y="2496619"/>
                            <a:ext cx="242887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1" name="Rectangle 10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3180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ShARP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: Locally linear embedding for rainfall retrieval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247" name="Content Placeholder 7"/>
          <p:cNvSpPr>
            <a:spLocks noGrp="1"/>
          </p:cNvSpPr>
          <p:nvPr>
            <p:ph idx="1"/>
          </p:nvPr>
        </p:nvSpPr>
        <p:spPr>
          <a:xfrm>
            <a:off x="460626" y="838201"/>
            <a:ext cx="8229600" cy="786334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A New Algorithm (concept):</a:t>
            </a:r>
          </a:p>
          <a:p>
            <a:pPr lvl="1"/>
            <a:r>
              <a:rPr lang="en-US" sz="1800" dirty="0" smtClean="0"/>
              <a:t>Concept of the locally </a:t>
            </a:r>
            <a:r>
              <a:rPr lang="en-US" sz="1800" dirty="0"/>
              <a:t>l</a:t>
            </a:r>
            <a:r>
              <a:rPr lang="en-US" sz="1800" dirty="0" smtClean="0"/>
              <a:t>inear embedding (supervised NL manifold learning):</a:t>
            </a:r>
            <a:endParaRPr lang="en-US" sz="1800" dirty="0"/>
          </a:p>
          <a:p>
            <a:pPr lvl="1"/>
            <a:endParaRPr lang="en-US" sz="1800" b="1" dirty="0" smtClean="0"/>
          </a:p>
          <a:p>
            <a:pPr lvl="1"/>
            <a:endParaRPr lang="en-US" sz="1800" b="1" dirty="0"/>
          </a:p>
          <a:p>
            <a:pPr lvl="1"/>
            <a:endParaRPr lang="en-US" sz="1800" b="1" dirty="0" smtClean="0"/>
          </a:p>
          <a:p>
            <a:pPr lvl="1"/>
            <a:endParaRPr lang="en-US" sz="1800" b="1" dirty="0"/>
          </a:p>
          <a:p>
            <a:pPr lvl="1"/>
            <a:endParaRPr lang="en-US" sz="1800" b="1" dirty="0" smtClean="0"/>
          </a:p>
          <a:p>
            <a:pPr marL="457188" lvl="1" indent="0">
              <a:buNone/>
            </a:pPr>
            <a:endParaRPr lang="en-US" sz="1800" b="1" dirty="0" smtClean="0"/>
          </a:p>
          <a:p>
            <a:pPr lvl="1"/>
            <a:endParaRPr lang="en-US" sz="1800" b="1" dirty="0"/>
          </a:p>
          <a:p>
            <a:pPr lvl="1"/>
            <a:endParaRPr lang="en-US" sz="1800" b="1" dirty="0" smtClean="0"/>
          </a:p>
          <a:p>
            <a:pPr marL="457188" lvl="1" indent="0">
              <a:buNone/>
            </a:pPr>
            <a:endParaRPr lang="en-US" sz="1800" b="1" dirty="0"/>
          </a:p>
        </p:txBody>
      </p:sp>
      <p:pic>
        <p:nvPicPr>
          <p:cNvPr id="647" name="Picture 6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28"/>
          <a:stretch/>
        </p:blipFill>
        <p:spPr>
          <a:xfrm>
            <a:off x="1340326" y="4827875"/>
            <a:ext cx="2630717" cy="374761"/>
          </a:xfrm>
          <a:prstGeom prst="rect">
            <a:avLst/>
          </a:prstGeom>
        </p:spPr>
      </p:pic>
      <p:pic>
        <p:nvPicPr>
          <p:cNvPr id="649" name="Picture 6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99" y="4844460"/>
            <a:ext cx="2585339" cy="307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579" y="4308902"/>
            <a:ext cx="765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Search for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b="1" dirty="0" smtClean="0">
                <a:solidFill>
                  <a:srgbClr val="FF6600"/>
                </a:solidFill>
                <a:latin typeface="Calibri"/>
              </a:rPr>
              <a:t>K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-nearest neighbors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 detect raining signatures</a:t>
            </a:r>
          </a:p>
        </p:txBody>
      </p:sp>
      <p:cxnSp>
        <p:nvCxnSpPr>
          <p:cNvPr id="651" name="Straight Arrow Connector 650"/>
          <p:cNvCxnSpPr/>
          <p:nvPr/>
        </p:nvCxnSpPr>
        <p:spPr>
          <a:xfrm>
            <a:off x="4211346" y="6159091"/>
            <a:ext cx="1331849" cy="0"/>
          </a:xfrm>
          <a:prstGeom prst="straightConnector1">
            <a:avLst/>
          </a:prstGeom>
          <a:ln w="158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8" name="Picture 65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8" y="5937733"/>
            <a:ext cx="2411623" cy="386883"/>
          </a:xfrm>
          <a:prstGeom prst="rect">
            <a:avLst/>
          </a:prstGeom>
        </p:spPr>
      </p:pic>
      <p:pic>
        <p:nvPicPr>
          <p:cNvPr id="659" name="Picture 65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15" y="5960448"/>
            <a:ext cx="2411623" cy="339333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501570" y="5466411"/>
            <a:ext cx="765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Estimate the </a:t>
            </a:r>
            <a:r>
              <a:rPr lang="en-US" b="1" dirty="0" smtClean="0">
                <a:solidFill>
                  <a:srgbClr val="FF6600"/>
                </a:solidFill>
                <a:latin typeface="Calibri"/>
              </a:rPr>
              <a:t>representation coefficients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and thus the rainfall profile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39" name="Object 1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07861"/>
              </p:ext>
            </p:extLst>
          </p:nvPr>
        </p:nvGraphicFramePr>
        <p:xfrm>
          <a:off x="2909563" y="2813854"/>
          <a:ext cx="1936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7" name="Equation" r:id="rId11" imgW="164880" imgH="228600" progId="Equation.DSMT4">
                  <p:embed/>
                </p:oleObj>
              </mc:Choice>
              <mc:Fallback>
                <p:oleObj name="Equation" r:id="rId11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09563" y="2813854"/>
                        <a:ext cx="193675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6523643" y="2413489"/>
            <a:ext cx="2689547" cy="1346265"/>
            <a:chOff x="6523635" y="2413473"/>
            <a:chExt cx="2689547" cy="1346265"/>
          </a:xfrm>
        </p:grpSpPr>
        <p:sp>
          <p:nvSpPr>
            <p:cNvPr id="544" name="Oval 543"/>
            <p:cNvSpPr/>
            <p:nvPr/>
          </p:nvSpPr>
          <p:spPr>
            <a:xfrm>
              <a:off x="6966549" y="3003277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7" name="Oval 546"/>
            <p:cNvSpPr/>
            <p:nvPr/>
          </p:nvSpPr>
          <p:spPr>
            <a:xfrm>
              <a:off x="6883160" y="3259017"/>
              <a:ext cx="91440" cy="9144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0" name="Oval 539"/>
            <p:cNvSpPr/>
            <p:nvPr/>
          </p:nvSpPr>
          <p:spPr>
            <a:xfrm>
              <a:off x="6523635" y="3135305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1" name="Oval 540"/>
            <p:cNvSpPr/>
            <p:nvPr/>
          </p:nvSpPr>
          <p:spPr>
            <a:xfrm>
              <a:off x="6858184" y="3668298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2" name="Oval 541"/>
            <p:cNvSpPr/>
            <p:nvPr/>
          </p:nvSpPr>
          <p:spPr>
            <a:xfrm>
              <a:off x="7392035" y="3472719"/>
              <a:ext cx="91440" cy="9144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3" name="Oval 542"/>
            <p:cNvSpPr/>
            <p:nvPr/>
          </p:nvSpPr>
          <p:spPr>
            <a:xfrm>
              <a:off x="6600757" y="3507093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5" name="Oval 544"/>
            <p:cNvSpPr/>
            <p:nvPr/>
          </p:nvSpPr>
          <p:spPr>
            <a:xfrm>
              <a:off x="7184997" y="2908999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6" name="Oval 545"/>
            <p:cNvSpPr/>
            <p:nvPr/>
          </p:nvSpPr>
          <p:spPr>
            <a:xfrm>
              <a:off x="6960616" y="3502293"/>
              <a:ext cx="91440" cy="9144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56" name="Group 655"/>
            <p:cNvGrpSpPr/>
            <p:nvPr/>
          </p:nvGrpSpPr>
          <p:grpSpPr>
            <a:xfrm>
              <a:off x="7852410" y="2413473"/>
              <a:ext cx="1360772" cy="592235"/>
              <a:chOff x="7852410" y="2413473"/>
              <a:chExt cx="1360772" cy="592235"/>
            </a:xfrm>
          </p:grpSpPr>
          <p:sp>
            <p:nvSpPr>
              <p:cNvPr id="652" name="Oval 651"/>
              <p:cNvSpPr/>
              <p:nvPr/>
            </p:nvSpPr>
            <p:spPr>
              <a:xfrm>
                <a:off x="7852410" y="2537746"/>
                <a:ext cx="91440" cy="9144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3" name="Oval 652"/>
              <p:cNvSpPr/>
              <p:nvPr/>
            </p:nvSpPr>
            <p:spPr>
              <a:xfrm>
                <a:off x="7852410" y="2804160"/>
                <a:ext cx="91440" cy="9144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4" name="TextBox 653"/>
              <p:cNvSpPr txBox="1"/>
              <p:nvPr/>
            </p:nvSpPr>
            <p:spPr>
              <a:xfrm>
                <a:off x="7992601" y="2413473"/>
                <a:ext cx="106257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>
                    <a:solidFill>
                      <a:prstClr val="black"/>
                    </a:solidFill>
                    <a:latin typeface="Calibri"/>
                  </a:rPr>
                  <a:t>raining</a:t>
                </a:r>
                <a:endParaRPr lang="en-US" sz="15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5" name="TextBox 654"/>
              <p:cNvSpPr txBox="1"/>
              <p:nvPr/>
            </p:nvSpPr>
            <p:spPr>
              <a:xfrm>
                <a:off x="7988929" y="2682543"/>
                <a:ext cx="1224253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>
                    <a:solidFill>
                      <a:prstClr val="black"/>
                    </a:solidFill>
                    <a:latin typeface="Calibri"/>
                  </a:rPr>
                  <a:t>non-raining</a:t>
                </a:r>
                <a:endParaRPr lang="en-US" sz="15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aphicFrame>
          <p:nvGraphicFramePr>
            <p:cNvPr id="163" name="Object 1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49264"/>
                </p:ext>
              </p:extLst>
            </p:nvPr>
          </p:nvGraphicFramePr>
          <p:xfrm>
            <a:off x="7255510" y="2693431"/>
            <a:ext cx="195580" cy="291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8" name="Equation" r:id="rId13" imgW="152280" imgH="228600" progId="Equation.DSMT4">
                    <p:embed/>
                  </p:oleObj>
                </mc:Choice>
                <mc:Fallback>
                  <p:oleObj name="Equation" r:id="rId13" imgW="1522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255510" y="2693431"/>
                          <a:ext cx="195580" cy="2916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6601160" y="2962052"/>
            <a:ext cx="790351" cy="692863"/>
            <a:chOff x="6601684" y="2975435"/>
            <a:chExt cx="790351" cy="692863"/>
          </a:xfrm>
        </p:grpSpPr>
        <p:cxnSp>
          <p:nvCxnSpPr>
            <p:cNvPr id="369" name="Straight Connector 368"/>
            <p:cNvCxnSpPr>
              <a:stCxn id="541" idx="0"/>
              <a:endCxn id="547" idx="4"/>
            </p:cNvCxnSpPr>
            <p:nvPr/>
          </p:nvCxnSpPr>
          <p:spPr>
            <a:xfrm flipV="1">
              <a:off x="6903904" y="3350457"/>
              <a:ext cx="24976" cy="31784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>
              <a:stCxn id="547" idx="3"/>
              <a:endCxn id="543" idx="7"/>
            </p:cNvCxnSpPr>
            <p:nvPr/>
          </p:nvCxnSpPr>
          <p:spPr>
            <a:xfrm flipH="1">
              <a:off x="6678806" y="3337066"/>
              <a:ext cx="217745" cy="18341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>
              <a:stCxn id="547" idx="0"/>
              <a:endCxn id="544" idx="4"/>
            </p:cNvCxnSpPr>
            <p:nvPr/>
          </p:nvCxnSpPr>
          <p:spPr>
            <a:xfrm flipV="1">
              <a:off x="6928880" y="3094717"/>
              <a:ext cx="83389" cy="1643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>
              <a:stCxn id="547" idx="1"/>
              <a:endCxn id="540" idx="5"/>
            </p:cNvCxnSpPr>
            <p:nvPr/>
          </p:nvCxnSpPr>
          <p:spPr>
            <a:xfrm flipH="1" flipV="1">
              <a:off x="6601684" y="3213354"/>
              <a:ext cx="294867" cy="5905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>
              <a:stCxn id="546" idx="0"/>
              <a:endCxn id="547" idx="5"/>
            </p:cNvCxnSpPr>
            <p:nvPr/>
          </p:nvCxnSpPr>
          <p:spPr>
            <a:xfrm flipH="1" flipV="1">
              <a:off x="6961209" y="3337066"/>
              <a:ext cx="45127" cy="1652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/>
            <p:cNvCxnSpPr>
              <a:stCxn id="542" idx="2"/>
              <a:endCxn id="547" idx="6"/>
            </p:cNvCxnSpPr>
            <p:nvPr/>
          </p:nvCxnSpPr>
          <p:spPr>
            <a:xfrm flipH="1" flipV="1">
              <a:off x="6974600" y="3304737"/>
              <a:ext cx="417435" cy="213702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2" name="Object 1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8979554"/>
                </p:ext>
              </p:extLst>
            </p:nvPr>
          </p:nvGraphicFramePr>
          <p:xfrm>
            <a:off x="6624109" y="3151726"/>
            <a:ext cx="186293" cy="304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" name="Equation" r:id="rId15" imgW="139680" imgH="228600" progId="Equation.DSMT4">
                    <p:embed/>
                  </p:oleObj>
                </mc:Choice>
                <mc:Fallback>
                  <p:oleObj name="Equation" r:id="rId15" imgW="1396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624109" y="3151726"/>
                          <a:ext cx="186293" cy="3048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9" name="Straight Connector 548"/>
            <p:cNvCxnSpPr>
              <a:stCxn id="545" idx="3"/>
              <a:endCxn id="547" idx="7"/>
            </p:cNvCxnSpPr>
            <p:nvPr/>
          </p:nvCxnSpPr>
          <p:spPr>
            <a:xfrm flipH="1">
              <a:off x="6961209" y="2987048"/>
              <a:ext cx="237179" cy="28536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5" name="Object 1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5131038"/>
                </p:ext>
              </p:extLst>
            </p:nvPr>
          </p:nvGraphicFramePr>
          <p:xfrm>
            <a:off x="6732277" y="2975435"/>
            <a:ext cx="193675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0" name="Equation" r:id="rId17" imgW="152280" imgH="228600" progId="Equation.DSMT4">
                    <p:embed/>
                  </p:oleObj>
                </mc:Choice>
                <mc:Fallback>
                  <p:oleObj name="Equation" r:id="rId17" imgW="1522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732277" y="2975435"/>
                          <a:ext cx="193675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1486043" y="2423151"/>
            <a:ext cx="2393749" cy="1632296"/>
            <a:chOff x="1486035" y="2423151"/>
            <a:chExt cx="2393749" cy="1632296"/>
          </a:xfrm>
        </p:grpSpPr>
        <p:grpSp>
          <p:nvGrpSpPr>
            <p:cNvPr id="17" name="Group 16"/>
            <p:cNvGrpSpPr/>
            <p:nvPr/>
          </p:nvGrpSpPr>
          <p:grpSpPr>
            <a:xfrm>
              <a:off x="1486035" y="2423151"/>
              <a:ext cx="2393749" cy="1632296"/>
              <a:chOff x="1486035" y="2423151"/>
              <a:chExt cx="2393749" cy="1632296"/>
            </a:xfrm>
          </p:grpSpPr>
          <p:grpSp>
            <p:nvGrpSpPr>
              <p:cNvPr id="614" name="Group 613"/>
              <p:cNvGrpSpPr>
                <a:grpSpLocks noChangeAspect="1"/>
              </p:cNvGrpSpPr>
              <p:nvPr/>
            </p:nvGrpSpPr>
            <p:grpSpPr>
              <a:xfrm>
                <a:off x="1486035" y="2423151"/>
                <a:ext cx="2393749" cy="1591938"/>
                <a:chOff x="1816959" y="2244169"/>
                <a:chExt cx="2393749" cy="1591938"/>
              </a:xfrm>
            </p:grpSpPr>
            <p:grpSp>
              <p:nvGrpSpPr>
                <p:cNvPr id="512" name="Group 511"/>
                <p:cNvGrpSpPr/>
                <p:nvPr/>
              </p:nvGrpSpPr>
              <p:grpSpPr>
                <a:xfrm>
                  <a:off x="2541284" y="2244169"/>
                  <a:ext cx="1669424" cy="1591938"/>
                  <a:chOff x="870542" y="1443333"/>
                  <a:chExt cx="1025609" cy="966448"/>
                </a:xfrm>
              </p:grpSpPr>
              <p:sp>
                <p:nvSpPr>
                  <p:cNvPr id="470" name="Oval 469"/>
                  <p:cNvSpPr/>
                  <p:nvPr/>
                </p:nvSpPr>
                <p:spPr>
                  <a:xfrm>
                    <a:off x="896860" y="1694363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1" name="Oval 470"/>
                  <p:cNvSpPr/>
                  <p:nvPr/>
                </p:nvSpPr>
                <p:spPr>
                  <a:xfrm>
                    <a:off x="1204509" y="1587866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2" name="Oval 471"/>
                  <p:cNvSpPr>
                    <a:spLocks/>
                  </p:cNvSpPr>
                  <p:nvPr/>
                </p:nvSpPr>
                <p:spPr>
                  <a:xfrm>
                    <a:off x="1349711" y="1443333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3" name="Oval 472"/>
                  <p:cNvSpPr/>
                  <p:nvPr/>
                </p:nvSpPr>
                <p:spPr>
                  <a:xfrm>
                    <a:off x="1603817" y="1494680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4" name="Oval 473"/>
                  <p:cNvSpPr/>
                  <p:nvPr/>
                </p:nvSpPr>
                <p:spPr>
                  <a:xfrm>
                    <a:off x="1071104" y="1471859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79646">
                          <a:lumMod val="75000"/>
                        </a:srgbClr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5" name="Oval 474"/>
                  <p:cNvSpPr/>
                  <p:nvPr/>
                </p:nvSpPr>
                <p:spPr>
                  <a:xfrm>
                    <a:off x="950404" y="2204031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76" name="Oval 475"/>
                  <p:cNvSpPr/>
                  <p:nvPr/>
                </p:nvSpPr>
                <p:spPr>
                  <a:xfrm>
                    <a:off x="870542" y="1960608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1" name="Oval 480"/>
                  <p:cNvSpPr/>
                  <p:nvPr/>
                </p:nvSpPr>
                <p:spPr>
                  <a:xfrm>
                    <a:off x="1602002" y="2226852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2" name="Oval 481"/>
                  <p:cNvSpPr/>
                  <p:nvPr/>
                </p:nvSpPr>
                <p:spPr>
                  <a:xfrm>
                    <a:off x="1827066" y="1734300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3" name="Oval 482"/>
                  <p:cNvSpPr/>
                  <p:nvPr/>
                </p:nvSpPr>
                <p:spPr>
                  <a:xfrm>
                    <a:off x="1306151" y="2354269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4" name="Oval 483"/>
                  <p:cNvSpPr/>
                  <p:nvPr/>
                </p:nvSpPr>
                <p:spPr>
                  <a:xfrm>
                    <a:off x="1828800" y="1968899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85" name="Oval 484"/>
                  <p:cNvSpPr/>
                  <p:nvPr/>
                </p:nvSpPr>
                <p:spPr>
                  <a:xfrm>
                    <a:off x="1839975" y="2172828"/>
                    <a:ext cx="56176" cy="55512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98" name="Oval 497"/>
                  <p:cNvSpPr/>
                  <p:nvPr/>
                </p:nvSpPr>
                <p:spPr>
                  <a:xfrm>
                    <a:off x="1025843" y="1813423"/>
                    <a:ext cx="54591" cy="53821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99" name="Oval 498"/>
                  <p:cNvSpPr/>
                  <p:nvPr/>
                </p:nvSpPr>
                <p:spPr>
                  <a:xfrm>
                    <a:off x="1371584" y="2192409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0" name="Oval 499"/>
                  <p:cNvSpPr/>
                  <p:nvPr/>
                </p:nvSpPr>
                <p:spPr>
                  <a:xfrm>
                    <a:off x="1678656" y="1959187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1" name="Oval 500"/>
                  <p:cNvSpPr/>
                  <p:nvPr/>
                </p:nvSpPr>
                <p:spPr>
                  <a:xfrm>
                    <a:off x="1116827" y="2102709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2" name="Oval 501"/>
                  <p:cNvSpPr/>
                  <p:nvPr/>
                </p:nvSpPr>
                <p:spPr>
                  <a:xfrm>
                    <a:off x="1471666" y="1656447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3" name="Oval 502"/>
                  <p:cNvSpPr/>
                  <p:nvPr/>
                </p:nvSpPr>
                <p:spPr>
                  <a:xfrm>
                    <a:off x="1583122" y="1644113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4" name="Oval 503"/>
                  <p:cNvSpPr/>
                  <p:nvPr/>
                </p:nvSpPr>
                <p:spPr>
                  <a:xfrm>
                    <a:off x="1378407" y="2013008"/>
                    <a:ext cx="54591" cy="53820"/>
                  </a:xfrm>
                  <a:prstGeom prst="ellipse">
                    <a:avLst/>
                  </a:prstGeom>
                  <a:solidFill>
                    <a:srgbClr val="FFCC33"/>
                  </a:solidFill>
                  <a:ln>
                    <a:solidFill>
                      <a:srgbClr val="F6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05" name="Oval 504"/>
                  <p:cNvSpPr/>
                  <p:nvPr/>
                </p:nvSpPr>
                <p:spPr>
                  <a:xfrm>
                    <a:off x="1386454" y="1844185"/>
                    <a:ext cx="54591" cy="5382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613" name="Group 612"/>
                <p:cNvGrpSpPr/>
                <p:nvPr/>
              </p:nvGrpSpPr>
              <p:grpSpPr>
                <a:xfrm>
                  <a:off x="1816959" y="2619222"/>
                  <a:ext cx="509172" cy="1013638"/>
                  <a:chOff x="1205664" y="2666007"/>
                  <a:chExt cx="509172" cy="1013638"/>
                </a:xfrm>
              </p:grpSpPr>
              <p:cxnSp>
                <p:nvCxnSpPr>
                  <p:cNvPr id="604" name="Straight Arrow Connector 603"/>
                  <p:cNvCxnSpPr/>
                  <p:nvPr/>
                </p:nvCxnSpPr>
                <p:spPr>
                  <a:xfrm flipH="1" flipV="1">
                    <a:off x="1205664" y="2666007"/>
                    <a:ext cx="320880" cy="837285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5" name="Straight Arrow Connector 604"/>
                  <p:cNvCxnSpPr/>
                  <p:nvPr/>
                </p:nvCxnSpPr>
                <p:spPr>
                  <a:xfrm>
                    <a:off x="1526541" y="3502467"/>
                    <a:ext cx="112454" cy="132702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6" name="Straight Arrow Connector 605"/>
                  <p:cNvCxnSpPr/>
                  <p:nvPr/>
                </p:nvCxnSpPr>
                <p:spPr>
                  <a:xfrm flipV="1">
                    <a:off x="1526542" y="3495554"/>
                    <a:ext cx="188294" cy="6913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7" name="Straight Arrow Connector 606"/>
                  <p:cNvCxnSpPr/>
                  <p:nvPr/>
                </p:nvCxnSpPr>
                <p:spPr>
                  <a:xfrm flipV="1">
                    <a:off x="1526542" y="3365382"/>
                    <a:ext cx="133144" cy="133628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8" name="Straight Arrow Connector 607"/>
                  <p:cNvCxnSpPr/>
                  <p:nvPr/>
                </p:nvCxnSpPr>
                <p:spPr>
                  <a:xfrm flipH="1" flipV="1">
                    <a:off x="1526541" y="3311462"/>
                    <a:ext cx="1" cy="191827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9" name="Straight Arrow Connector 608"/>
                  <p:cNvCxnSpPr/>
                  <p:nvPr/>
                </p:nvCxnSpPr>
                <p:spPr>
                  <a:xfrm flipH="1" flipV="1">
                    <a:off x="1393396" y="3365382"/>
                    <a:ext cx="133146" cy="137908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0" name="Straight Arrow Connector 609"/>
                  <p:cNvCxnSpPr/>
                  <p:nvPr/>
                </p:nvCxnSpPr>
                <p:spPr>
                  <a:xfrm flipH="1" flipV="1">
                    <a:off x="1338246" y="3495554"/>
                    <a:ext cx="188296" cy="7737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1" name="Straight Arrow Connector 610"/>
                  <p:cNvCxnSpPr/>
                  <p:nvPr/>
                </p:nvCxnSpPr>
                <p:spPr>
                  <a:xfrm flipH="1">
                    <a:off x="1393396" y="3503290"/>
                    <a:ext cx="133147" cy="122436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2" name="Straight Arrow Connector 611"/>
                  <p:cNvCxnSpPr/>
                  <p:nvPr/>
                </p:nvCxnSpPr>
                <p:spPr>
                  <a:xfrm>
                    <a:off x="1526541" y="3504643"/>
                    <a:ext cx="0" cy="175002"/>
                  </a:xfrm>
                  <a:prstGeom prst="straightConnector1">
                    <a:avLst/>
                  </a:prstGeom>
                  <a:ln>
                    <a:solidFill>
                      <a:srgbClr val="7A0019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13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7822856"/>
                  </p:ext>
                </p:extLst>
              </p:nvPr>
            </p:nvGraphicFramePr>
            <p:xfrm>
              <a:off x="1523736" y="3772828"/>
              <a:ext cx="609863" cy="2826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91" name="Equation" r:id="rId19" imgW="520560" imgH="241200" progId="Equation.DSMT4">
                      <p:embed/>
                    </p:oleObj>
                  </mc:Choice>
                  <mc:Fallback>
                    <p:oleObj name="Equation" r:id="rId19" imgW="520560" imgH="2412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1523736" y="3772828"/>
                            <a:ext cx="609863" cy="28261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66" name="Object 1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9041599"/>
                </p:ext>
              </p:extLst>
            </p:nvPr>
          </p:nvGraphicFramePr>
          <p:xfrm>
            <a:off x="1951304" y="2582980"/>
            <a:ext cx="290512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2" name="Equation" r:id="rId21" imgW="228600" imgH="228600" progId="Equation.DSMT4">
                    <p:embed/>
                  </p:oleObj>
                </mc:Choice>
                <mc:Fallback>
                  <p:oleObj name="Equation" r:id="rId21" imgW="228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951304" y="2582980"/>
                          <a:ext cx="290512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2468032" y="2539959"/>
            <a:ext cx="1151468" cy="1202555"/>
            <a:chOff x="2467533" y="2539943"/>
            <a:chExt cx="1151468" cy="1202555"/>
          </a:xfrm>
        </p:grpSpPr>
        <p:grpSp>
          <p:nvGrpSpPr>
            <p:cNvPr id="618" name="Group 617"/>
            <p:cNvGrpSpPr>
              <a:grpSpLocks noChangeAspect="1"/>
            </p:cNvGrpSpPr>
            <p:nvPr/>
          </p:nvGrpSpPr>
          <p:grpSpPr>
            <a:xfrm>
              <a:off x="2467533" y="2750689"/>
              <a:ext cx="1151468" cy="991809"/>
              <a:chOff x="3877098" y="4545428"/>
              <a:chExt cx="1151468" cy="991809"/>
            </a:xfrm>
          </p:grpSpPr>
          <p:sp>
            <p:nvSpPr>
              <p:cNvPr id="619" name="Oval 618"/>
              <p:cNvSpPr/>
              <p:nvPr/>
            </p:nvSpPr>
            <p:spPr>
              <a:xfrm>
                <a:off x="4464078" y="4874987"/>
                <a:ext cx="88860" cy="886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620" name="Group 619"/>
              <p:cNvGrpSpPr/>
              <p:nvPr/>
            </p:nvGrpSpPr>
            <p:grpSpPr>
              <a:xfrm>
                <a:off x="3877098" y="4545428"/>
                <a:ext cx="1151468" cy="991809"/>
                <a:chOff x="3877098" y="4545428"/>
                <a:chExt cx="1151468" cy="991809"/>
              </a:xfrm>
            </p:grpSpPr>
            <p:cxnSp>
              <p:nvCxnSpPr>
                <p:cNvPr id="622" name="Straight Connector 621"/>
                <p:cNvCxnSpPr>
                  <a:stCxn id="619" idx="2"/>
                  <a:endCxn id="625" idx="6"/>
                </p:cNvCxnSpPr>
                <p:nvPr/>
              </p:nvCxnSpPr>
              <p:spPr>
                <a:xfrm flipH="1" flipV="1">
                  <a:off x="3965958" y="4868643"/>
                  <a:ext cx="498120" cy="50671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3" name="Straight Connector 622"/>
                <p:cNvCxnSpPr>
                  <a:stCxn id="630" idx="3"/>
                  <a:endCxn id="619" idx="7"/>
                </p:cNvCxnSpPr>
                <p:nvPr/>
              </p:nvCxnSpPr>
              <p:spPr>
                <a:xfrm flipH="1">
                  <a:off x="4539925" y="4621098"/>
                  <a:ext cx="257290" cy="266872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5" name="Oval 624"/>
                <p:cNvSpPr/>
                <p:nvPr/>
              </p:nvSpPr>
              <p:spPr>
                <a:xfrm>
                  <a:off x="3877098" y="4824316"/>
                  <a:ext cx="88860" cy="88654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6" name="Oval 625"/>
                <p:cNvSpPr/>
                <p:nvPr/>
              </p:nvSpPr>
              <p:spPr>
                <a:xfrm>
                  <a:off x="4439873" y="5448584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7" name="Oval 626"/>
                <p:cNvSpPr/>
                <p:nvPr/>
              </p:nvSpPr>
              <p:spPr>
                <a:xfrm>
                  <a:off x="4939706" y="5064419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8" name="Oval 627"/>
                <p:cNvSpPr/>
                <p:nvPr/>
              </p:nvSpPr>
              <p:spPr>
                <a:xfrm>
                  <a:off x="4025196" y="5300829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9" name="Oval 628"/>
                <p:cNvSpPr/>
                <p:nvPr/>
              </p:nvSpPr>
              <p:spPr>
                <a:xfrm>
                  <a:off x="4602781" y="4565744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30" name="Oval 629"/>
                <p:cNvSpPr/>
                <p:nvPr/>
              </p:nvSpPr>
              <p:spPr>
                <a:xfrm>
                  <a:off x="4784202" y="4545428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31" name="Oval 630"/>
                <p:cNvSpPr/>
                <p:nvPr/>
              </p:nvSpPr>
              <p:spPr>
                <a:xfrm>
                  <a:off x="4450979" y="5153073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632" name="Straight Connector 631"/>
                <p:cNvCxnSpPr>
                  <a:stCxn id="619" idx="0"/>
                  <a:endCxn id="629" idx="4"/>
                </p:cNvCxnSpPr>
                <p:nvPr/>
              </p:nvCxnSpPr>
              <p:spPr>
                <a:xfrm flipV="1">
                  <a:off x="4508508" y="4654397"/>
                  <a:ext cx="138703" cy="220590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3" name="Straight Connector 632"/>
                <p:cNvCxnSpPr>
                  <a:stCxn id="619" idx="3"/>
                  <a:endCxn id="628" idx="7"/>
                </p:cNvCxnSpPr>
                <p:nvPr/>
              </p:nvCxnSpPr>
              <p:spPr>
                <a:xfrm flipH="1">
                  <a:off x="4101043" y="4950657"/>
                  <a:ext cx="376048" cy="363155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Straight Connector 633"/>
                <p:cNvCxnSpPr>
                  <a:stCxn id="619" idx="4"/>
                  <a:endCxn id="626" idx="0"/>
                </p:cNvCxnSpPr>
                <p:nvPr/>
              </p:nvCxnSpPr>
              <p:spPr>
                <a:xfrm flipH="1">
                  <a:off x="4484303" y="4963640"/>
                  <a:ext cx="24205" cy="484944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Straight Connector 634"/>
                <p:cNvCxnSpPr>
                  <a:stCxn id="627" idx="2"/>
                  <a:endCxn id="619" idx="5"/>
                </p:cNvCxnSpPr>
                <p:nvPr/>
              </p:nvCxnSpPr>
              <p:spPr>
                <a:xfrm flipH="1" flipV="1">
                  <a:off x="4539925" y="4950657"/>
                  <a:ext cx="399781" cy="158089"/>
                </a:xfrm>
                <a:prstGeom prst="line">
                  <a:avLst/>
                </a:prstGeom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4236633"/>
                </p:ext>
              </p:extLst>
            </p:nvPr>
          </p:nvGraphicFramePr>
          <p:xfrm>
            <a:off x="2654630" y="3009900"/>
            <a:ext cx="186293" cy="304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3" name="Equation" r:id="rId23" imgW="139680" imgH="228600" progId="Equation.DSMT4">
                    <p:embed/>
                  </p:oleObj>
                </mc:Choice>
                <mc:Fallback>
                  <p:oleObj name="Equation" r:id="rId23" imgW="1396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2654630" y="3009900"/>
                          <a:ext cx="186293" cy="3048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1" name="Object 1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723982"/>
                </p:ext>
              </p:extLst>
            </p:nvPr>
          </p:nvGraphicFramePr>
          <p:xfrm>
            <a:off x="3164273" y="2539943"/>
            <a:ext cx="207962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4" name="Equation" r:id="rId25" imgW="177480" imgH="228600" progId="Equation.DSMT4">
                    <p:embed/>
                  </p:oleObj>
                </mc:Choice>
                <mc:Fallback>
                  <p:oleObj name="Equation" r:id="rId25" imgW="1774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3164273" y="2539943"/>
                          <a:ext cx="207962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1435100" y="1624537"/>
            <a:ext cx="2520423" cy="585265"/>
            <a:chOff x="1435100" y="1624535"/>
            <a:chExt cx="2520423" cy="5852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5100" y="1894219"/>
              <a:ext cx="2520423" cy="31558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752600" y="1624535"/>
              <a:ext cx="1706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79646">
                      <a:lumMod val="75000"/>
                    </a:srgbClr>
                  </a:solidFill>
                  <a:latin typeface="Calibri"/>
                </a:rPr>
                <a:t>radiometer</a:t>
              </a:r>
              <a:endParaRPr lang="en-US" b="1" dirty="0">
                <a:solidFill>
                  <a:srgbClr val="F79646">
                    <a:lumMod val="75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67917" y="1642348"/>
            <a:ext cx="2548991" cy="535438"/>
            <a:chOff x="5667909" y="1642348"/>
            <a:chExt cx="2548991" cy="5354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7909" y="1910389"/>
              <a:ext cx="2548991" cy="267397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5975857" y="1642348"/>
              <a:ext cx="1706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F81BD"/>
                  </a:solidFill>
                  <a:latin typeface="Calibri"/>
                </a:rPr>
                <a:t>radar</a:t>
              </a:r>
              <a:endParaRPr lang="en-US" b="1" dirty="0">
                <a:solidFill>
                  <a:srgbClr val="4F81BD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38602" y="1762277"/>
            <a:ext cx="1514475" cy="702250"/>
            <a:chOff x="4038600" y="1762277"/>
            <a:chExt cx="1514475" cy="702250"/>
          </a:xfrm>
        </p:grpSpPr>
        <p:grpSp>
          <p:nvGrpSpPr>
            <p:cNvPr id="424" name="Group 423"/>
            <p:cNvGrpSpPr/>
            <p:nvPr/>
          </p:nvGrpSpPr>
          <p:grpSpPr>
            <a:xfrm>
              <a:off x="4038600" y="1766392"/>
              <a:ext cx="1514475" cy="698135"/>
              <a:chOff x="3857625" y="940165"/>
              <a:chExt cx="1514475" cy="698135"/>
            </a:xfrm>
          </p:grpSpPr>
          <p:sp>
            <p:nvSpPr>
              <p:cNvPr id="422" name="Freeform 421"/>
              <p:cNvSpPr/>
              <p:nvPr/>
            </p:nvSpPr>
            <p:spPr>
              <a:xfrm>
                <a:off x="3857625" y="1257260"/>
                <a:ext cx="1514475" cy="381040"/>
              </a:xfrm>
              <a:custGeom>
                <a:avLst/>
                <a:gdLst>
                  <a:gd name="connsiteX0" fmla="*/ 0 w 1514475"/>
                  <a:gd name="connsiteY0" fmla="*/ 361990 h 381040"/>
                  <a:gd name="connsiteX1" fmla="*/ 742950 w 1514475"/>
                  <a:gd name="connsiteY1" fmla="*/ 40 h 381040"/>
                  <a:gd name="connsiteX2" fmla="*/ 1514475 w 1514475"/>
                  <a:gd name="connsiteY2" fmla="*/ 381040 h 381040"/>
                  <a:gd name="connsiteX3" fmla="*/ 1514475 w 1514475"/>
                  <a:gd name="connsiteY3" fmla="*/ 381040 h 38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475" h="381040">
                    <a:moveTo>
                      <a:pt x="0" y="361990"/>
                    </a:moveTo>
                    <a:cubicBezTo>
                      <a:pt x="245269" y="179427"/>
                      <a:pt x="490538" y="-3135"/>
                      <a:pt x="742950" y="40"/>
                    </a:cubicBezTo>
                    <a:cubicBezTo>
                      <a:pt x="995363" y="3215"/>
                      <a:pt x="1514475" y="381040"/>
                      <a:pt x="1514475" y="381040"/>
                    </a:cubicBezTo>
                    <a:lnTo>
                      <a:pt x="1514475" y="381040"/>
                    </a:ln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4394451" y="940165"/>
                <a:ext cx="1846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8482662"/>
                </p:ext>
              </p:extLst>
            </p:nvPr>
          </p:nvGraphicFramePr>
          <p:xfrm>
            <a:off x="4681238" y="1762277"/>
            <a:ext cx="195562" cy="320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5" name="Equation" r:id="rId29" imgW="139680" imgH="228600" progId="Equation.3">
                    <p:embed/>
                  </p:oleObj>
                </mc:Choice>
                <mc:Fallback>
                  <p:oleObj name="Equation" r:id="rId29" imgW="1396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4681238" y="1762277"/>
                          <a:ext cx="195562" cy="3200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609611" y="6477000"/>
            <a:ext cx="309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Saul and </a:t>
            </a:r>
            <a:r>
              <a:rPr lang="en-US" dirty="0" err="1" smtClean="0"/>
              <a:t>Roweis</a:t>
            </a:r>
            <a:r>
              <a:rPr lang="en-US" dirty="0" smtClean="0"/>
              <a:t>, Science, 2000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4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2"/>
            <a:ext cx="9144000" cy="70350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C4DC-5AC7-494B-8E70-022DFE2A02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own Arrow 2"/>
          <p:cNvSpPr/>
          <p:nvPr/>
        </p:nvSpPr>
        <p:spPr>
          <a:xfrm rot="19329411">
            <a:off x="3174835" y="2912053"/>
            <a:ext cx="516467" cy="59376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Down Arrow 13"/>
          <p:cNvSpPr/>
          <p:nvPr/>
        </p:nvSpPr>
        <p:spPr>
          <a:xfrm rot="10800000">
            <a:off x="3330795" y="6105905"/>
            <a:ext cx="387987" cy="500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4670189" y="5904729"/>
            <a:ext cx="387987" cy="500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Down Arrow 15"/>
          <p:cNvSpPr/>
          <p:nvPr/>
        </p:nvSpPr>
        <p:spPr>
          <a:xfrm rot="10800000">
            <a:off x="5746112" y="5654283"/>
            <a:ext cx="387987" cy="500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8327" y="3422183"/>
            <a:ext cx="246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FFFF00"/>
                </a:solidFill>
                <a:latin typeface="Calibri"/>
              </a:rPr>
              <a:t>Discharge / Sediment</a:t>
            </a:r>
            <a:endParaRPr lang="en-US" sz="20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27626" y="6457829"/>
            <a:ext cx="2216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Ocean waves/tides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Down Arrow 18"/>
          <p:cNvSpPr/>
          <p:nvPr/>
        </p:nvSpPr>
        <p:spPr>
          <a:xfrm rot="4361274" flipH="1">
            <a:off x="5062048" y="4569322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Down Arrow 19"/>
          <p:cNvSpPr/>
          <p:nvPr/>
        </p:nvSpPr>
        <p:spPr>
          <a:xfrm rot="4361274" flipH="1">
            <a:off x="4745887" y="4235166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Down Arrow 20"/>
          <p:cNvSpPr/>
          <p:nvPr/>
        </p:nvSpPr>
        <p:spPr>
          <a:xfrm rot="4361274" flipH="1">
            <a:off x="4281973" y="3993646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Down Arrow 21"/>
          <p:cNvSpPr/>
          <p:nvPr/>
        </p:nvSpPr>
        <p:spPr>
          <a:xfrm rot="4361274" flipH="1">
            <a:off x="5115709" y="4991817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Down Arrow 22"/>
          <p:cNvSpPr/>
          <p:nvPr/>
        </p:nvSpPr>
        <p:spPr>
          <a:xfrm rot="15161274" flipH="1">
            <a:off x="3638763" y="4006533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Down Arrow 24"/>
          <p:cNvSpPr/>
          <p:nvPr/>
        </p:nvSpPr>
        <p:spPr>
          <a:xfrm rot="15161274" flipH="1">
            <a:off x="3821403" y="4235165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" name="Down Arrow 25"/>
          <p:cNvSpPr/>
          <p:nvPr/>
        </p:nvSpPr>
        <p:spPr>
          <a:xfrm rot="15161274" flipH="1">
            <a:off x="3687879" y="4662778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8" name="Down Arrow 27"/>
          <p:cNvSpPr/>
          <p:nvPr/>
        </p:nvSpPr>
        <p:spPr>
          <a:xfrm rot="15161274" flipH="1">
            <a:off x="3776315" y="4991818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9" name="Down Arrow 28"/>
          <p:cNvSpPr/>
          <p:nvPr/>
        </p:nvSpPr>
        <p:spPr>
          <a:xfrm rot="15161274" flipH="1">
            <a:off x="4147940" y="5141473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0" name="Down Arrow 29"/>
          <p:cNvSpPr/>
          <p:nvPr/>
        </p:nvSpPr>
        <p:spPr>
          <a:xfrm rot="15161274" flipH="1">
            <a:off x="3601557" y="5366658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21949" y="4443984"/>
            <a:ext cx="1134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Local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Calibri"/>
              </a:rPr>
              <a:t>a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ctivities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011" y="1227072"/>
            <a:ext cx="2651056" cy="174394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632" y="4692548"/>
            <a:ext cx="2364204" cy="148019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7" name="Picture 4" descr="C:\Users\Tim\Desktop\Stick\private\DCIM\103_PANA\P10308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9" y="4276716"/>
            <a:ext cx="2356960" cy="170697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594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ShARP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: Algorithmic sketch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457200" y="838217"/>
            <a:ext cx="8229600" cy="1385789"/>
          </a:xfrm>
        </p:spPr>
        <p:txBody>
          <a:bodyPr>
            <a:normAutofit fontScale="92500"/>
          </a:bodyPr>
          <a:lstStyle/>
          <a:p>
            <a:r>
              <a:rPr lang="en-US" sz="2200" b="1" dirty="0" smtClean="0"/>
              <a:t>Shrunken Locally Linear Embedding Algorithm for Precipitation Retrieval</a:t>
            </a:r>
          </a:p>
          <a:p>
            <a:pPr lvl="1"/>
            <a:r>
              <a:rPr lang="en-US" sz="1900" b="1" dirty="0" smtClean="0"/>
              <a:t>Detection step:</a:t>
            </a:r>
          </a:p>
          <a:p>
            <a:pPr lvl="1"/>
            <a:endParaRPr lang="en-US" sz="1300" b="1" dirty="0" smtClean="0"/>
          </a:p>
          <a:p>
            <a:pPr lvl="2"/>
            <a:r>
              <a:rPr lang="en-US" sz="1700" dirty="0" smtClean="0"/>
              <a:t>K-nearest neighborhood search + a probabilistic voting rule for rain/no-rain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50847" y="3260932"/>
            <a:ext cx="5264554" cy="2149268"/>
            <a:chOff x="3650846" y="3260932"/>
            <a:chExt cx="5264554" cy="21492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3604" y="3260932"/>
              <a:ext cx="2359203" cy="1178508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650846" y="4015038"/>
              <a:ext cx="5264554" cy="1395162"/>
              <a:chOff x="3650846" y="4015038"/>
              <a:chExt cx="5264554" cy="139516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54758" y="4362415"/>
                <a:ext cx="932042" cy="320040"/>
              </a:xfrm>
              <a:prstGeom prst="rect">
                <a:avLst/>
              </a:prstGeom>
            </p:spPr>
          </p:pic>
          <p:grpSp>
            <p:nvGrpSpPr>
              <p:cNvPr id="64" name="Group 63"/>
              <p:cNvGrpSpPr/>
              <p:nvPr/>
            </p:nvGrpSpPr>
            <p:grpSpPr>
              <a:xfrm>
                <a:off x="3650846" y="4015038"/>
                <a:ext cx="5264554" cy="1395162"/>
                <a:chOff x="3650846" y="4220295"/>
                <a:chExt cx="5264554" cy="1395162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3650846" y="5233927"/>
                  <a:ext cx="5264554" cy="381530"/>
                  <a:chOff x="3456059" y="5233927"/>
                  <a:chExt cx="5264554" cy="381530"/>
                </a:xfrm>
              </p:grpSpPr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56059" y="5293436"/>
                    <a:ext cx="5264554" cy="282257"/>
                  </a:xfrm>
                  <a:prstGeom prst="rect">
                    <a:avLst/>
                  </a:prstGeom>
                </p:spPr>
              </p:pic>
              <p:sp>
                <p:nvSpPr>
                  <p:cNvPr id="53" name="Rectangle 52"/>
                  <p:cNvSpPr/>
                  <p:nvPr/>
                </p:nvSpPr>
                <p:spPr>
                  <a:xfrm>
                    <a:off x="4867002" y="5233927"/>
                    <a:ext cx="914400" cy="381530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  <a:alpha val="25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6005753" y="5233927"/>
                    <a:ext cx="914400" cy="381530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  <a:alpha val="25000"/>
                    </a:schemeClr>
                  </a:solidFill>
                  <a:ln w="25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cxnSp>
              <p:nvCxnSpPr>
                <p:cNvPr id="58" name="Straight Arrow Connector 57"/>
                <p:cNvCxnSpPr/>
                <p:nvPr/>
              </p:nvCxnSpPr>
              <p:spPr>
                <a:xfrm flipH="1">
                  <a:off x="4876802" y="4220295"/>
                  <a:ext cx="1066798" cy="855983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" name="Group 12"/>
          <p:cNvGrpSpPr/>
          <p:nvPr/>
        </p:nvGrpSpPr>
        <p:grpSpPr>
          <a:xfrm>
            <a:off x="423319" y="5867400"/>
            <a:ext cx="4910689" cy="719138"/>
            <a:chOff x="423311" y="5978794"/>
            <a:chExt cx="4910689" cy="71913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450" y="6359794"/>
              <a:ext cx="1251550" cy="33813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3311" y="5978794"/>
              <a:ext cx="3456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Rainfall estimates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3319" y="2501904"/>
            <a:ext cx="8339689" cy="3187577"/>
            <a:chOff x="423311" y="2501900"/>
            <a:chExt cx="8339689" cy="318757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76755" y="4015038"/>
              <a:ext cx="2286245" cy="3200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0200" y="3352800"/>
              <a:ext cx="3810001" cy="100584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423311" y="2501900"/>
              <a:ext cx="7044289" cy="769217"/>
              <a:chOff x="423311" y="2501900"/>
              <a:chExt cx="7044289" cy="76921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450011" y="2501900"/>
                <a:ext cx="70175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Font typeface="Calibri" panose="020F0502020204030204" pitchFamily="34" charset="0"/>
                  <a:buChar char="–"/>
                </a:pPr>
                <a:r>
                  <a:rPr lang="en-US" b="1" dirty="0" smtClean="0">
                    <a:solidFill>
                      <a:prstClr val="black"/>
                    </a:solidFill>
                    <a:latin typeface="Calibri"/>
                  </a:rPr>
                  <a:t>Estimation Step: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23311" y="2932563"/>
                <a:ext cx="57317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Estimation of the representation coefficients </a:t>
                </a:r>
                <a:endParaRPr lang="en-US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600200" y="4572000"/>
              <a:ext cx="1758440" cy="1117477"/>
              <a:chOff x="1600200" y="4572000"/>
              <a:chExt cx="1758440" cy="111747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600200" y="4572000"/>
                <a:ext cx="1758440" cy="1117477"/>
                <a:chOff x="1667932" y="4673723"/>
                <a:chExt cx="1758440" cy="1117477"/>
              </a:xfrm>
            </p:grpSpPr>
            <p:cxnSp>
              <p:nvCxnSpPr>
                <p:cNvPr id="23" name="Straight Connector 22"/>
                <p:cNvCxnSpPr>
                  <a:stCxn id="29" idx="5"/>
                  <a:endCxn id="27" idx="1"/>
                </p:cNvCxnSpPr>
                <p:nvPr/>
              </p:nvCxnSpPr>
              <p:spPr>
                <a:xfrm>
                  <a:off x="2469462" y="5077197"/>
                  <a:ext cx="274091" cy="435988"/>
                </a:xfrm>
                <a:prstGeom prst="line">
                  <a:avLst/>
                </a:prstGeom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" name="Group 62"/>
                <p:cNvGrpSpPr/>
                <p:nvPr/>
              </p:nvGrpSpPr>
              <p:grpSpPr>
                <a:xfrm>
                  <a:off x="1667932" y="4673723"/>
                  <a:ext cx="1758440" cy="1117477"/>
                  <a:chOff x="1667932" y="4673723"/>
                  <a:chExt cx="1758440" cy="1117477"/>
                </a:xfrm>
              </p:grpSpPr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1667932" y="4939843"/>
                    <a:ext cx="1151468" cy="851357"/>
                    <a:chOff x="788457" y="4647496"/>
                    <a:chExt cx="1151468" cy="851357"/>
                  </a:xfrm>
                </p:grpSpPr>
                <p:sp>
                  <p:nvSpPr>
                    <p:cNvPr id="19" name="Oval 18"/>
                    <p:cNvSpPr/>
                    <p:nvPr/>
                  </p:nvSpPr>
                  <p:spPr>
                    <a:xfrm>
                      <a:off x="1371600" y="4953000"/>
                      <a:ext cx="88860" cy="8865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49" name="Group 48"/>
                    <p:cNvGrpSpPr/>
                    <p:nvPr/>
                  </p:nvGrpSpPr>
                  <p:grpSpPr>
                    <a:xfrm>
                      <a:off x="788457" y="4647496"/>
                      <a:ext cx="1151468" cy="851357"/>
                      <a:chOff x="795866" y="4647496"/>
                      <a:chExt cx="1151468" cy="851357"/>
                    </a:xfrm>
                  </p:grpSpPr>
                  <p:cxnSp>
                    <p:nvCxnSpPr>
                      <p:cNvPr id="22" name="Straight Connector 21"/>
                      <p:cNvCxnSpPr>
                        <a:stCxn id="29" idx="2"/>
                        <a:endCxn id="25" idx="6"/>
                      </p:cNvCxnSpPr>
                      <p:nvPr/>
                    </p:nvCxnSpPr>
                    <p:spPr>
                      <a:xfrm flipH="1">
                        <a:off x="884726" y="4753507"/>
                        <a:ext cx="636823" cy="258572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" name="Oval 24"/>
                      <p:cNvSpPr/>
                      <p:nvPr/>
                    </p:nvSpPr>
                    <p:spPr>
                      <a:xfrm>
                        <a:off x="795866" y="4967752"/>
                        <a:ext cx="88860" cy="88654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50000"/>
                        </a:schemeClr>
                      </a:solidFill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6" name="Oval 25"/>
                      <p:cNvSpPr/>
                      <p:nvPr/>
                    </p:nvSpPr>
                    <p:spPr>
                      <a:xfrm>
                        <a:off x="1320663" y="5230019"/>
                        <a:ext cx="88860" cy="88653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7" name="Oval 26"/>
                      <p:cNvSpPr/>
                      <p:nvPr/>
                    </p:nvSpPr>
                    <p:spPr>
                      <a:xfrm>
                        <a:off x="1858474" y="5207855"/>
                        <a:ext cx="88860" cy="88653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50000"/>
                        </a:schemeClr>
                      </a:solidFill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8" name="Oval 27"/>
                      <p:cNvSpPr/>
                      <p:nvPr/>
                    </p:nvSpPr>
                    <p:spPr>
                      <a:xfrm>
                        <a:off x="943964" y="5257800"/>
                        <a:ext cx="88860" cy="88653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9" name="Oval 28"/>
                      <p:cNvSpPr/>
                      <p:nvPr/>
                    </p:nvSpPr>
                    <p:spPr>
                      <a:xfrm>
                        <a:off x="1521549" y="4709180"/>
                        <a:ext cx="88860" cy="88653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50000"/>
                        </a:schemeClr>
                      </a:solidFill>
                      <a:ln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0" name="Oval 29"/>
                      <p:cNvSpPr/>
                      <p:nvPr/>
                    </p:nvSpPr>
                    <p:spPr>
                      <a:xfrm>
                        <a:off x="1813745" y="4850617"/>
                        <a:ext cx="88860" cy="88653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" name="Oval 30"/>
                      <p:cNvSpPr/>
                      <p:nvPr/>
                    </p:nvSpPr>
                    <p:spPr>
                      <a:xfrm>
                        <a:off x="1671149" y="5410200"/>
                        <a:ext cx="88860" cy="88653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3" name="Straight Connector 32"/>
                      <p:cNvCxnSpPr>
                        <a:stCxn id="19" idx="2"/>
                        <a:endCxn id="25" idx="6"/>
                      </p:cNvCxnSpPr>
                      <p:nvPr/>
                    </p:nvCxnSpPr>
                    <p:spPr>
                      <a:xfrm flipH="1">
                        <a:off x="884726" y="4997327"/>
                        <a:ext cx="486874" cy="14752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Connector 33"/>
                      <p:cNvCxnSpPr>
                        <a:stCxn id="19" idx="5"/>
                        <a:endCxn id="27" idx="1"/>
                      </p:cNvCxnSpPr>
                      <p:nvPr/>
                    </p:nvCxnSpPr>
                    <p:spPr>
                      <a:xfrm>
                        <a:off x="1454856" y="5028670"/>
                        <a:ext cx="416631" cy="192168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Straight Connector 34"/>
                      <p:cNvCxnSpPr>
                        <a:stCxn id="27" idx="2"/>
                        <a:endCxn id="25" idx="5"/>
                      </p:cNvCxnSpPr>
                      <p:nvPr/>
                    </p:nvCxnSpPr>
                    <p:spPr>
                      <a:xfrm flipH="1" flipV="1">
                        <a:off x="871713" y="5043423"/>
                        <a:ext cx="986761" cy="208759"/>
                      </a:xfrm>
                      <a:prstGeom prst="line">
                        <a:avLst/>
                      </a:prstGeom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6" name="Oval 35"/>
                      <p:cNvSpPr>
                        <a:spLocks/>
                      </p:cNvSpPr>
                      <p:nvPr/>
                    </p:nvSpPr>
                    <p:spPr>
                      <a:xfrm>
                        <a:off x="1098861" y="4647496"/>
                        <a:ext cx="91440" cy="91440"/>
                      </a:xfrm>
                      <a:prstGeom prst="ellipse">
                        <a:avLst/>
                      </a:prstGeom>
                      <a:solidFill>
                        <a:srgbClr val="FFCC33"/>
                      </a:solidFill>
                      <a:ln>
                        <a:solidFill>
                          <a:srgbClr val="F6B6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46" name="Straight Connector 45"/>
                      <p:cNvCxnSpPr>
                        <a:stCxn id="29" idx="3"/>
                        <a:endCxn id="19" idx="7"/>
                      </p:cNvCxnSpPr>
                      <p:nvPr/>
                    </p:nvCxnSpPr>
                    <p:spPr>
                      <a:xfrm flipH="1">
                        <a:off x="1447447" y="4784850"/>
                        <a:ext cx="87115" cy="181133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>
                    <a:off x="2971801" y="4673723"/>
                    <a:ext cx="454571" cy="3575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600097"/>
                  </p:ext>
                </p:extLst>
              </p:nvPr>
            </p:nvGraphicFramePr>
            <p:xfrm>
              <a:off x="2339218" y="4631858"/>
              <a:ext cx="225125" cy="2894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10" name="Equation" r:id="rId10" imgW="177480" imgH="228600" progId="Equation.DSMT4">
                      <p:embed/>
                    </p:oleObj>
                  </mc:Choice>
                  <mc:Fallback>
                    <p:oleObj name="Equation" r:id="rId10" imgW="1774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2339218" y="4631858"/>
                            <a:ext cx="225125" cy="28944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2129457"/>
                  </p:ext>
                </p:extLst>
              </p:nvPr>
            </p:nvGraphicFramePr>
            <p:xfrm>
              <a:off x="2291633" y="5014480"/>
              <a:ext cx="175872" cy="2877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11" name="Equation" r:id="rId12" imgW="139680" imgH="228600" progId="Equation.3">
                      <p:embed/>
                    </p:oleObj>
                  </mc:Choice>
                  <mc:Fallback>
                    <p:oleObj name="Equation" r:id="rId12" imgW="139680" imgH="2286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2291633" y="5014480"/>
                            <a:ext cx="175872" cy="28779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4" name="TextBox 23"/>
          <p:cNvSpPr txBox="1"/>
          <p:nvPr/>
        </p:nvSpPr>
        <p:spPr>
          <a:xfrm>
            <a:off x="3083575" y="5574268"/>
            <a:ext cx="5960210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L1-L2 regularization for stability and reduced estimation error </a:t>
            </a:r>
            <a:endParaRPr lang="en-US" dirty="0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9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ShARP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 methodology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17" y="1202283"/>
            <a:ext cx="1938866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From: coincidental TMI, PR Obs.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188833" y="1461932"/>
            <a:ext cx="32131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032600" y="922659"/>
            <a:ext cx="1938866" cy="1033204"/>
            <a:chOff x="5121500" y="922659"/>
            <a:chExt cx="1938866" cy="1033204"/>
          </a:xfrm>
        </p:grpSpPr>
        <p:sp>
          <p:nvSpPr>
            <p:cNvPr id="16" name="TextBox 15"/>
            <p:cNvSpPr txBox="1"/>
            <p:nvPr/>
          </p:nvSpPr>
          <p:spPr>
            <a:xfrm>
              <a:off x="5121500" y="1309532"/>
              <a:ext cx="1938866" cy="646331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Precipitation  Dictionary: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21500" y="922659"/>
              <a:ext cx="1938866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t="19135" r="92004" b="19472"/>
            <a:stretch/>
          </p:blipFill>
          <p:spPr>
            <a:xfrm>
              <a:off x="6642100" y="1660648"/>
              <a:ext cx="258051" cy="2286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6036" y="1037170"/>
              <a:ext cx="859067" cy="20532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577031" y="930854"/>
            <a:ext cx="1938866" cy="1033204"/>
            <a:chOff x="2693026" y="930441"/>
            <a:chExt cx="1938866" cy="1033204"/>
          </a:xfrm>
        </p:grpSpPr>
        <p:sp>
          <p:nvSpPr>
            <p:cNvPr id="8" name="TextBox 7"/>
            <p:cNvSpPr txBox="1"/>
            <p:nvPr/>
          </p:nvSpPr>
          <p:spPr>
            <a:xfrm>
              <a:off x="2693026" y="1317314"/>
              <a:ext cx="1938866" cy="646331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Spectral Radiance Dictionary: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3026" y="930441"/>
              <a:ext cx="1938866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12912" r="92617" b="17208"/>
            <a:stretch/>
          </p:blipFill>
          <p:spPr>
            <a:xfrm>
              <a:off x="4208455" y="1657161"/>
              <a:ext cx="221473" cy="2286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8551" y="987722"/>
              <a:ext cx="827816" cy="25477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4660900" y="1317314"/>
            <a:ext cx="25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&amp;</a:t>
            </a:r>
            <a:endParaRPr lang="en-US" b="1" dirty="0">
              <a:solidFill>
                <a:srgbClr val="5B9BD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7018389" y="1461932"/>
            <a:ext cx="32131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86620" y="1270863"/>
            <a:ext cx="1663401" cy="491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lIns="91440" tIns="0" rIns="0" bIns="0" rtlCol="0">
            <a:noAutofit/>
          </a:bodyPr>
          <a:lstStyle/>
          <a:p>
            <a:pPr marL="228600" indent="-228600">
              <a:buFontTx/>
              <a:buAutoNum type="arabicParenBoth"/>
            </a:pP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Prob. of voting </a:t>
            </a:r>
          </a:p>
          <a:p>
            <a:pPr marL="228600" indent="-228600">
              <a:buFontTx/>
              <a:buAutoNum type="arabicParenBoth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hannel weights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9386" y="1955863"/>
            <a:ext cx="1264866" cy="40437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8600" y="2257441"/>
            <a:ext cx="6645588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Detection Step:</a:t>
            </a:r>
          </a:p>
          <a:p>
            <a:pPr marL="342900" indent="-342900">
              <a:buFontTx/>
              <a:buAutoNum type="arabicParenBoth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Find K-nearest neighbors of     in                        (sub-dictionaries)</a:t>
            </a: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arenBoth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Determine corresponding k-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nn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in </a:t>
            </a:r>
          </a:p>
          <a:p>
            <a:pPr marL="342900" indent="-342900">
              <a:buFontTx/>
              <a:buAutoNum type="arabicParenBoth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Determine if raining/non-raining on surface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225495"/>
              </p:ext>
            </p:extLst>
          </p:nvPr>
        </p:nvGraphicFramePr>
        <p:xfrm>
          <a:off x="3234798" y="2580606"/>
          <a:ext cx="222359" cy="28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" name="Equation" r:id="rId8" imgW="126720" imgH="164880" progId="Equation.DSMT4">
                  <p:embed/>
                </p:oleObj>
              </mc:Choice>
              <mc:Fallback>
                <p:oleObj name="Equation" r:id="rId8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34798" y="2580606"/>
                        <a:ext cx="222359" cy="289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b="62069"/>
          <a:stretch/>
        </p:blipFill>
        <p:spPr>
          <a:xfrm>
            <a:off x="3776696" y="2581764"/>
            <a:ext cx="1086360" cy="2594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t="60881"/>
          <a:stretch/>
        </p:blipFill>
        <p:spPr>
          <a:xfrm>
            <a:off x="3772915" y="2894350"/>
            <a:ext cx="1039441" cy="25603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49069" y="3853296"/>
            <a:ext cx="6645588" cy="230832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Estimation Step:</a:t>
            </a:r>
          </a:p>
          <a:p>
            <a:pPr marL="342900" indent="-342900">
              <a:buFontTx/>
              <a:buAutoNum type="arabicParenBoth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Estimate representation coefficients of     in      using a locally linear model :</a:t>
            </a:r>
          </a:p>
          <a:p>
            <a:pPr marL="342900" indent="-342900">
              <a:buFontTx/>
              <a:buAutoNum type="arabicParenBoth"/>
            </a:pP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arenBoth"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arenBoth"/>
            </a:pP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arenBoth"/>
            </a:pP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Tx/>
              <a:buAutoNum type="arabicParenBoth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Estimate rainfall :  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551208"/>
              </p:ext>
            </p:extLst>
          </p:nvPr>
        </p:nvGraphicFramePr>
        <p:xfrm>
          <a:off x="4310478" y="4189827"/>
          <a:ext cx="222359" cy="28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" name="Equation" r:id="rId11" imgW="126720" imgH="164880" progId="Equation.3">
                  <p:embed/>
                </p:oleObj>
              </mc:Choice>
              <mc:Fallback>
                <p:oleObj name="Equation" r:id="rId11" imgW="126720" imgH="164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10478" y="4189827"/>
                        <a:ext cx="222359" cy="289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/>
          <a:srcRect r="77701" b="68092"/>
          <a:stretch/>
        </p:blipFill>
        <p:spPr>
          <a:xfrm>
            <a:off x="4741930" y="4196750"/>
            <a:ext cx="242252" cy="2182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280" y="4476187"/>
            <a:ext cx="1480596" cy="29091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475" y="4805591"/>
            <a:ext cx="5503333" cy="8568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37023" y="5835067"/>
            <a:ext cx="1196780" cy="2474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018395" y="4868333"/>
            <a:ext cx="1714885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Important Note: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8796866" y="4952183"/>
            <a:ext cx="279606" cy="212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457200" y="838202"/>
            <a:ext cx="8229600" cy="424248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Combined L1-L2 estimation </a:t>
            </a: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37434" y="1262453"/>
            <a:ext cx="5343608" cy="1023547"/>
            <a:chOff x="1600200" y="1192305"/>
            <a:chExt cx="6152607" cy="11785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0200" y="1270686"/>
              <a:ext cx="3810001" cy="10058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3604" y="1192305"/>
              <a:ext cx="2359203" cy="1178508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0" y="152404"/>
            <a:ext cx="8991600" cy="55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Estimation of representation coefficients in </a:t>
            </a:r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ShARP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6947" y="2514600"/>
            <a:ext cx="8468461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Some representation coefficients  are very large and some very small (shrinkage due to L1 regularization chooses the most important neighbors)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The L2 regularization stabilizes the inversion for efficient and stable solution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75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401"/>
            <a:ext cx="899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ShARP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 spectral weights (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W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) and land surfaces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10" y="4648200"/>
            <a:ext cx="8352261" cy="159211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01" y="1327292"/>
            <a:ext cx="7839218" cy="2330308"/>
            <a:chOff x="609600" y="4114800"/>
            <a:chExt cx="7839218" cy="233030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4114800"/>
              <a:ext cx="3734603" cy="2286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0281" y="4159108"/>
              <a:ext cx="3738537" cy="2286000"/>
            </a:xfrm>
            <a:prstGeom prst="rect">
              <a:avLst/>
            </a:prstGeom>
          </p:spPr>
        </p:pic>
      </p:grpSp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457200" y="838217"/>
            <a:ext cx="8229600" cy="5333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Spectral weights denote relative importance of each channel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8" y="3962416"/>
            <a:ext cx="1750169" cy="5595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47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305800" cy="5638800"/>
              </a:xfrm>
            </p:spPr>
            <p:txBody>
              <a:bodyPr>
                <a:normAutofit/>
              </a:bodyPr>
              <a:lstStyle/>
              <a:p>
                <a:r>
                  <a:rPr lang="en-US" sz="2200" b="1" dirty="0" smtClean="0"/>
                  <a:t>A local estimation-detection model</a:t>
                </a:r>
              </a:p>
              <a:p>
                <a:endParaRPr lang="en-US" sz="2200" b="1" dirty="0" smtClean="0"/>
              </a:p>
              <a:p>
                <a:endParaRPr lang="en-US" sz="2200" b="1" dirty="0"/>
              </a:p>
              <a:p>
                <a:endParaRPr lang="en-US" sz="2200" b="1" dirty="0" smtClean="0"/>
              </a:p>
              <a:p>
                <a:endParaRPr lang="en-US" sz="2200" b="1" dirty="0"/>
              </a:p>
              <a:p>
                <a:endParaRPr lang="en-US" sz="2200" b="1" dirty="0" smtClean="0"/>
              </a:p>
              <a:p>
                <a:endParaRPr lang="en-US" sz="2200" b="1" dirty="0"/>
              </a:p>
              <a:p>
                <a:endParaRPr lang="en-US" sz="2200" b="1" dirty="0" smtClean="0"/>
              </a:p>
              <a:p>
                <a:endParaRPr lang="en-US" sz="2200" b="1" dirty="0"/>
              </a:p>
              <a:p>
                <a:endParaRPr lang="en-US" sz="2200" b="1" dirty="0" smtClean="0"/>
              </a:p>
              <a:p>
                <a:endParaRPr lang="en-US" sz="2200" b="1" dirty="0"/>
              </a:p>
              <a:p>
                <a:pPr marL="0" indent="0">
                  <a:buNone/>
                </a:pPr>
                <a:endParaRPr lang="en-US" sz="2200" b="1" dirty="0"/>
              </a:p>
              <a:p>
                <a:pPr lvl="1"/>
                <a:endParaRPr lang="en-US" sz="1800" b="1" dirty="0" smtClean="0"/>
              </a:p>
              <a:p>
                <a:pPr lvl="1"/>
                <a:r>
                  <a:rPr lang="en-US" sz="1800" dirty="0" smtClean="0"/>
                  <a:t>Neighborhood  Euclidean </a:t>
                </a:r>
                <a:r>
                  <a:rPr lang="en-US" sz="1800" dirty="0"/>
                  <a:t>d</a:t>
                </a:r>
                <a:r>
                  <a:rPr lang="en-US" sz="1800" dirty="0" smtClean="0"/>
                  <a:t>istance in a multi-spectral sense</a:t>
                </a:r>
              </a:p>
              <a:p>
                <a:pPr marL="0" indent="0">
                  <a:buNone/>
                </a:pPr>
                <a:endParaRPr lang="en-US" sz="2200" b="1" dirty="0"/>
              </a:p>
              <a:p>
                <a:endParaRPr lang="en-US" sz="2200" b="1" dirty="0"/>
              </a:p>
              <a:p>
                <a:pPr marL="0" indent="0"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9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305800" cy="5638800"/>
              </a:xfrm>
              <a:blipFill rotWithShape="0">
                <a:blip r:embed="rId3"/>
                <a:stretch>
                  <a:fillRect l="-807" t="-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693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TMI rain/non-rain spectral signatures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1216" y="1935480"/>
            <a:ext cx="3847011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3"/>
          <a:stretch/>
        </p:blipFill>
        <p:spPr bwMode="auto">
          <a:xfrm>
            <a:off x="467815" y="1910901"/>
            <a:ext cx="3859850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967174" y="2771224"/>
            <a:ext cx="853440" cy="853440"/>
            <a:chOff x="2343150" y="2489835"/>
            <a:chExt cx="853440" cy="853440"/>
          </a:xfrm>
        </p:grpSpPr>
        <p:sp>
          <p:nvSpPr>
            <p:cNvPr id="10" name="Flowchart: Connector 9"/>
            <p:cNvSpPr>
              <a:spLocks noChangeAspect="1"/>
            </p:cNvSpPr>
            <p:nvPr/>
          </p:nvSpPr>
          <p:spPr>
            <a:xfrm>
              <a:off x="2343150" y="2489835"/>
              <a:ext cx="853440" cy="853440"/>
            </a:xfrm>
            <a:prstGeom prst="flowChartConnector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2416469" y="2651760"/>
              <a:ext cx="707731" cy="609600"/>
              <a:chOff x="3877098" y="4545428"/>
              <a:chExt cx="1151468" cy="99180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877098" y="4545428"/>
                <a:ext cx="1151468" cy="991809"/>
                <a:chOff x="3877098" y="4545428"/>
                <a:chExt cx="1151468" cy="991809"/>
              </a:xfrm>
            </p:grpSpPr>
            <p:cxnSp>
              <p:nvCxnSpPr>
                <p:cNvPr id="15" name="Straight Connector 14"/>
                <p:cNvCxnSpPr>
                  <a:stCxn id="12" idx="2"/>
                  <a:endCxn id="18" idx="6"/>
                </p:cNvCxnSpPr>
                <p:nvPr/>
              </p:nvCxnSpPr>
              <p:spPr>
                <a:xfrm flipH="1" flipV="1">
                  <a:off x="3965957" y="4868643"/>
                  <a:ext cx="482622" cy="506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stCxn id="23" idx="3"/>
                  <a:endCxn id="12" idx="7"/>
                </p:cNvCxnSpPr>
                <p:nvPr/>
              </p:nvCxnSpPr>
              <p:spPr>
                <a:xfrm flipH="1">
                  <a:off x="4524427" y="4621097"/>
                  <a:ext cx="272789" cy="266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/>
                <p:cNvSpPr/>
                <p:nvPr/>
              </p:nvSpPr>
              <p:spPr>
                <a:xfrm>
                  <a:off x="3877098" y="4824316"/>
                  <a:ext cx="88860" cy="88654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4439873" y="5448584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4939706" y="5064419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4025196" y="5300829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4602781" y="4565744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4784202" y="4545428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4450979" y="5153073"/>
                  <a:ext cx="88860" cy="88653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5" name="Straight Connector 24"/>
                <p:cNvCxnSpPr>
                  <a:stCxn id="12" idx="0"/>
                  <a:endCxn id="22" idx="4"/>
                </p:cNvCxnSpPr>
                <p:nvPr/>
              </p:nvCxnSpPr>
              <p:spPr>
                <a:xfrm flipV="1">
                  <a:off x="4493010" y="4654397"/>
                  <a:ext cx="154201" cy="2205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>
                  <a:stCxn id="12" idx="3"/>
                  <a:endCxn id="21" idx="7"/>
                </p:cNvCxnSpPr>
                <p:nvPr/>
              </p:nvCxnSpPr>
              <p:spPr>
                <a:xfrm flipH="1">
                  <a:off x="4101043" y="4950656"/>
                  <a:ext cx="360550" cy="36315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stCxn id="12" idx="4"/>
                  <a:endCxn id="19" idx="0"/>
                </p:cNvCxnSpPr>
                <p:nvPr/>
              </p:nvCxnSpPr>
              <p:spPr>
                <a:xfrm flipH="1">
                  <a:off x="4484302" y="4963639"/>
                  <a:ext cx="8708" cy="4849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>
                  <a:stCxn id="20" idx="2"/>
                  <a:endCxn id="12" idx="5"/>
                </p:cNvCxnSpPr>
                <p:nvPr/>
              </p:nvCxnSpPr>
              <p:spPr>
                <a:xfrm flipH="1" flipV="1">
                  <a:off x="4524427" y="4950656"/>
                  <a:ext cx="415280" cy="15809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Oval 11"/>
              <p:cNvSpPr/>
              <p:nvPr/>
            </p:nvSpPr>
            <p:spPr>
              <a:xfrm>
                <a:off x="4448580" y="4874986"/>
                <a:ext cx="88859" cy="886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16033" y="1353251"/>
            <a:ext cx="993775" cy="323165"/>
            <a:chOff x="6853508" y="1770748"/>
            <a:chExt cx="993775" cy="323165"/>
          </a:xfrm>
        </p:grpSpPr>
        <p:sp>
          <p:nvSpPr>
            <p:cNvPr id="33" name="Flowchart: Connector 32"/>
            <p:cNvSpPr/>
            <p:nvPr/>
          </p:nvSpPr>
          <p:spPr>
            <a:xfrm>
              <a:off x="6853508" y="1874168"/>
              <a:ext cx="137160" cy="137160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12635" y="1770748"/>
              <a:ext cx="73464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4F81BD"/>
                  </a:solidFill>
                  <a:latin typeface="Calibri"/>
                </a:rPr>
                <a:t>raining</a:t>
              </a:r>
              <a:endParaRPr lang="en-US" sz="1500" dirty="0">
                <a:solidFill>
                  <a:srgbClr val="4F81BD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14709" y="1676168"/>
            <a:ext cx="1357042" cy="323165"/>
            <a:chOff x="6472508" y="2086660"/>
            <a:chExt cx="1357042" cy="323165"/>
          </a:xfrm>
        </p:grpSpPr>
        <p:sp>
          <p:nvSpPr>
            <p:cNvPr id="36" name="Flowchart: Connector 35"/>
            <p:cNvSpPr/>
            <p:nvPr/>
          </p:nvSpPr>
          <p:spPr>
            <a:xfrm>
              <a:off x="6472508" y="2182130"/>
              <a:ext cx="137160" cy="137160"/>
            </a:xfrm>
            <a:prstGeom prst="flowChartConnector">
              <a:avLst/>
            </a:prstGeom>
            <a:solidFill>
              <a:srgbClr val="153153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465" y="2086660"/>
              <a:ext cx="11040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10253F"/>
                  </a:solidFill>
                  <a:latin typeface="Calibri"/>
                </a:rPr>
                <a:t>non-raining</a:t>
              </a:r>
              <a:endParaRPr lang="en-US" sz="1500" dirty="0">
                <a:solidFill>
                  <a:srgbClr val="10253F"/>
                </a:solidFill>
                <a:latin typeface="Calibri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367838" y="1371616"/>
            <a:ext cx="1098550" cy="323165"/>
            <a:chOff x="7696200" y="1778000"/>
            <a:chExt cx="1098550" cy="323165"/>
          </a:xfrm>
        </p:grpSpPr>
        <p:sp>
          <p:nvSpPr>
            <p:cNvPr id="39" name="Flowchart: Connector 38"/>
            <p:cNvSpPr/>
            <p:nvPr/>
          </p:nvSpPr>
          <p:spPr>
            <a:xfrm>
              <a:off x="7696200" y="1898752"/>
              <a:ext cx="137160" cy="137160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18450" y="1778000"/>
              <a:ext cx="8763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4F81BD"/>
                  </a:solidFill>
                  <a:latin typeface="Calibri"/>
                </a:rPr>
                <a:t>raining</a:t>
              </a:r>
              <a:endParaRPr lang="en-US" sz="1500" dirty="0">
                <a:solidFill>
                  <a:srgbClr val="4F81BD"/>
                </a:solidFill>
                <a:latin typeface="Calibri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67836" y="1680261"/>
            <a:ext cx="1439090" cy="323165"/>
            <a:chOff x="7696200" y="2086660"/>
            <a:chExt cx="1439090" cy="323165"/>
          </a:xfrm>
        </p:grpSpPr>
        <p:sp>
          <p:nvSpPr>
            <p:cNvPr id="42" name="Flowchart: Connector 41"/>
            <p:cNvSpPr/>
            <p:nvPr/>
          </p:nvSpPr>
          <p:spPr>
            <a:xfrm>
              <a:off x="7696200" y="2198005"/>
              <a:ext cx="137160" cy="137160"/>
            </a:xfrm>
            <a:prstGeom prst="flowChartConnector">
              <a:avLst/>
            </a:prstGeom>
            <a:solidFill>
              <a:srgbClr val="786F44"/>
            </a:solidFill>
            <a:ln>
              <a:solidFill>
                <a:srgbClr val="786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909739" y="2086660"/>
              <a:ext cx="122555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786F44"/>
                  </a:solidFill>
                  <a:latin typeface="Calibri"/>
                </a:rPr>
                <a:t>non-raining</a:t>
              </a:r>
              <a:endParaRPr lang="en-US" sz="1500" dirty="0">
                <a:solidFill>
                  <a:srgbClr val="786F44"/>
                </a:solidFill>
                <a:latin typeface="Calibri"/>
              </a:endParaRPr>
            </a:p>
          </p:txBody>
        </p:sp>
      </p:grpSp>
      <p:sp>
        <p:nvSpPr>
          <p:cNvPr id="3" name="Freeform 2"/>
          <p:cNvSpPr/>
          <p:nvPr/>
        </p:nvSpPr>
        <p:spPr>
          <a:xfrm>
            <a:off x="7312026" y="2263357"/>
            <a:ext cx="1136650" cy="1118018"/>
          </a:xfrm>
          <a:custGeom>
            <a:avLst/>
            <a:gdLst>
              <a:gd name="connsiteX0" fmla="*/ 0 w 1136650"/>
              <a:gd name="connsiteY0" fmla="*/ 1118018 h 1118018"/>
              <a:gd name="connsiteX1" fmla="*/ 463550 w 1136650"/>
              <a:gd name="connsiteY1" fmla="*/ 356018 h 1118018"/>
              <a:gd name="connsiteX2" fmla="*/ 939800 w 1136650"/>
              <a:gd name="connsiteY2" fmla="*/ 51218 h 1118018"/>
              <a:gd name="connsiteX3" fmla="*/ 1136650 w 1136650"/>
              <a:gd name="connsiteY3" fmla="*/ 418 h 1118018"/>
              <a:gd name="connsiteX4" fmla="*/ 1136650 w 1136650"/>
              <a:gd name="connsiteY4" fmla="*/ 418 h 111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650" h="1118018">
                <a:moveTo>
                  <a:pt x="0" y="1118018"/>
                </a:moveTo>
                <a:cubicBezTo>
                  <a:pt x="153458" y="825918"/>
                  <a:pt x="306917" y="533818"/>
                  <a:pt x="463550" y="356018"/>
                </a:cubicBezTo>
                <a:cubicBezTo>
                  <a:pt x="620183" y="178218"/>
                  <a:pt x="827617" y="110485"/>
                  <a:pt x="939800" y="51218"/>
                </a:cubicBezTo>
                <a:cubicBezTo>
                  <a:pt x="1051983" y="-8049"/>
                  <a:pt x="1136650" y="418"/>
                  <a:pt x="1136650" y="418"/>
                </a:cubicBezTo>
                <a:lnTo>
                  <a:pt x="1136650" y="418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057402" y="2743200"/>
            <a:ext cx="2143125" cy="1600200"/>
          </a:xfrm>
          <a:custGeom>
            <a:avLst/>
            <a:gdLst>
              <a:gd name="connsiteX0" fmla="*/ 0 w 2143125"/>
              <a:gd name="connsiteY0" fmla="*/ 1600200 h 1600200"/>
              <a:gd name="connsiteX1" fmla="*/ 942975 w 2143125"/>
              <a:gd name="connsiteY1" fmla="*/ 1190625 h 1600200"/>
              <a:gd name="connsiteX2" fmla="*/ 1695450 w 2143125"/>
              <a:gd name="connsiteY2" fmla="*/ 723900 h 1600200"/>
              <a:gd name="connsiteX3" fmla="*/ 2143125 w 2143125"/>
              <a:gd name="connsiteY3" fmla="*/ 0 h 1600200"/>
              <a:gd name="connsiteX4" fmla="*/ 2143125 w 2143125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25" h="1600200">
                <a:moveTo>
                  <a:pt x="0" y="1600200"/>
                </a:moveTo>
                <a:cubicBezTo>
                  <a:pt x="330200" y="1468437"/>
                  <a:pt x="660400" y="1336675"/>
                  <a:pt x="942975" y="1190625"/>
                </a:cubicBezTo>
                <a:cubicBezTo>
                  <a:pt x="1225550" y="1044575"/>
                  <a:pt x="1495425" y="922337"/>
                  <a:pt x="1695450" y="723900"/>
                </a:cubicBezTo>
                <a:cubicBezTo>
                  <a:pt x="1895475" y="525462"/>
                  <a:pt x="2143125" y="0"/>
                  <a:pt x="2143125" y="0"/>
                </a:cubicBezTo>
                <a:lnTo>
                  <a:pt x="2143125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1347" y="1524000"/>
            <a:ext cx="85586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12556" y="1557866"/>
            <a:ext cx="71045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158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sa.gov/images/content/201913main_sidrtrmm_20071115_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9" y="914400"/>
            <a:ext cx="8286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2401"/>
            <a:ext cx="594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Cyclone </a:t>
            </a:r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Sidr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, Nov. 2007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pic>
        <p:nvPicPr>
          <p:cNvPr id="7" name="Picture 2" descr="http://www.gearthblog.com/images/images1107/sid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92" y="4639603"/>
            <a:ext cx="2823708" cy="206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6400800"/>
            <a:ext cx="4442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Date: Nov. 15 at 13:59 UTC (8:59 a.m. EST)</a:t>
            </a:r>
          </a:p>
        </p:txBody>
      </p:sp>
    </p:spTree>
    <p:extLst>
      <p:ext uri="{BB962C8B-B14F-4D97-AF65-F5344CB8AC3E}">
        <p14:creationId xmlns:p14="http://schemas.microsoft.com/office/powerpoint/2010/main" val="390917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16"/>
            <a:ext cx="3810000" cy="2856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19242"/>
            <a:ext cx="3352800" cy="25136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335280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Radar -- 2A25-V7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52401"/>
            <a:ext cx="693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Retrieval  of Tropical Cyclone </a:t>
            </a:r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Sidr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05" y="3352801"/>
            <a:ext cx="4311963" cy="32327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400" y="308633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NASA GPROF -- 2A12-V7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8" y="6400875"/>
            <a:ext cx="118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ShARP-V1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2401"/>
            <a:ext cx="693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Retrieval  of </a:t>
            </a:r>
            <a:r>
              <a:rPr lang="en-US" sz="3000" b="1" dirty="0">
                <a:solidFill>
                  <a:srgbClr val="003049"/>
                </a:solidFill>
                <a:latin typeface="Calibri"/>
              </a:rPr>
              <a:t>M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onthly </a:t>
            </a:r>
            <a:r>
              <a:rPr lang="en-US" sz="3000" b="1" dirty="0">
                <a:solidFill>
                  <a:srgbClr val="003049"/>
                </a:solidFill>
                <a:latin typeface="Calibri"/>
              </a:rPr>
              <a:t>R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ain, May 2013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8" y="762000"/>
            <a:ext cx="1885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NASA GPROF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42999"/>
            <a:ext cx="6498296" cy="53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2401"/>
            <a:ext cx="693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Retrieval  of </a:t>
            </a:r>
            <a:r>
              <a:rPr lang="en-US" sz="3000" b="1" dirty="0">
                <a:solidFill>
                  <a:srgbClr val="003049"/>
                </a:solidFill>
                <a:latin typeface="Calibri"/>
              </a:rPr>
              <a:t>M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onthly </a:t>
            </a:r>
            <a:r>
              <a:rPr lang="en-US" sz="3000" b="1" dirty="0">
                <a:solidFill>
                  <a:srgbClr val="003049"/>
                </a:solidFill>
                <a:latin typeface="Calibri"/>
              </a:rPr>
              <a:t>R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ain, May 2013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55765"/>
            <a:ext cx="6553200" cy="53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2401"/>
            <a:ext cx="693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Retrieval  of </a:t>
            </a:r>
            <a:r>
              <a:rPr lang="en-US" sz="3000" b="1" dirty="0">
                <a:solidFill>
                  <a:srgbClr val="003049"/>
                </a:solidFill>
                <a:latin typeface="Calibri"/>
              </a:rPr>
              <a:t>M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onthly </a:t>
            </a:r>
            <a:r>
              <a:rPr lang="en-US" sz="3000" b="1" dirty="0">
                <a:solidFill>
                  <a:srgbClr val="003049"/>
                </a:solidFill>
                <a:latin typeface="Calibri"/>
              </a:rPr>
              <a:t>R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ain, May 2013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8" y="762000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Radar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43000"/>
            <a:ext cx="6394034" cy="53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2"/>
            <a:ext cx="9144000" cy="70350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C4DC-5AC7-494B-8E70-022DFE2A02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own Arrow 2"/>
          <p:cNvSpPr/>
          <p:nvPr/>
        </p:nvSpPr>
        <p:spPr>
          <a:xfrm rot="19329411">
            <a:off x="3174835" y="2912053"/>
            <a:ext cx="516467" cy="59376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Down Arrow 13"/>
          <p:cNvSpPr/>
          <p:nvPr/>
        </p:nvSpPr>
        <p:spPr>
          <a:xfrm rot="10800000">
            <a:off x="3330795" y="6105905"/>
            <a:ext cx="387987" cy="500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4670189" y="5904729"/>
            <a:ext cx="387987" cy="500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Down Arrow 15"/>
          <p:cNvSpPr/>
          <p:nvPr/>
        </p:nvSpPr>
        <p:spPr>
          <a:xfrm rot="10800000">
            <a:off x="5746112" y="5654283"/>
            <a:ext cx="387987" cy="500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8327" y="3422183"/>
            <a:ext cx="246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FFFF00"/>
                </a:solidFill>
                <a:latin typeface="Calibri"/>
              </a:rPr>
              <a:t>Discharge / Sediment</a:t>
            </a:r>
            <a:endParaRPr lang="en-US" sz="20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27626" y="6457829"/>
            <a:ext cx="2553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Sea level / Subsidence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Down Arrow 18"/>
          <p:cNvSpPr/>
          <p:nvPr/>
        </p:nvSpPr>
        <p:spPr>
          <a:xfrm rot="4361274" flipH="1">
            <a:off x="5062048" y="4569322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Down Arrow 19"/>
          <p:cNvSpPr/>
          <p:nvPr/>
        </p:nvSpPr>
        <p:spPr>
          <a:xfrm rot="4361274" flipH="1">
            <a:off x="4745887" y="4235166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Down Arrow 20"/>
          <p:cNvSpPr/>
          <p:nvPr/>
        </p:nvSpPr>
        <p:spPr>
          <a:xfrm rot="4361274" flipH="1">
            <a:off x="4281973" y="3993646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Down Arrow 21"/>
          <p:cNvSpPr/>
          <p:nvPr/>
        </p:nvSpPr>
        <p:spPr>
          <a:xfrm rot="4361274" flipH="1">
            <a:off x="5115709" y="4991817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Down Arrow 22"/>
          <p:cNvSpPr/>
          <p:nvPr/>
        </p:nvSpPr>
        <p:spPr>
          <a:xfrm rot="15161274" flipH="1">
            <a:off x="3638763" y="4006533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Down Arrow 24"/>
          <p:cNvSpPr/>
          <p:nvPr/>
        </p:nvSpPr>
        <p:spPr>
          <a:xfrm rot="15161274" flipH="1">
            <a:off x="3821403" y="4235165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" name="Down Arrow 25"/>
          <p:cNvSpPr/>
          <p:nvPr/>
        </p:nvSpPr>
        <p:spPr>
          <a:xfrm rot="15161274" flipH="1">
            <a:off x="3687879" y="4662778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8" name="Down Arrow 27"/>
          <p:cNvSpPr/>
          <p:nvPr/>
        </p:nvSpPr>
        <p:spPr>
          <a:xfrm rot="15161274" flipH="1">
            <a:off x="3776315" y="4991818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9" name="Down Arrow 28"/>
          <p:cNvSpPr/>
          <p:nvPr/>
        </p:nvSpPr>
        <p:spPr>
          <a:xfrm rot="15161274" flipH="1">
            <a:off x="4147940" y="5141473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0" name="Down Arrow 29"/>
          <p:cNvSpPr/>
          <p:nvPr/>
        </p:nvSpPr>
        <p:spPr>
          <a:xfrm rot="15161274" flipH="1">
            <a:off x="3601557" y="5366658"/>
            <a:ext cx="201097" cy="2684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21949" y="4443984"/>
            <a:ext cx="1134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Local </a:t>
            </a:r>
          </a:p>
          <a:p>
            <a:pPr defTabSz="457200"/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activities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96" y="1225296"/>
            <a:ext cx="2651760" cy="174441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3" name="Picture 4" descr="C:\Users\Tim\Desktop\Stick\private\DCIM\103_PANA\P1030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8" y="4279392"/>
            <a:ext cx="2361043" cy="170992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632" y="4692548"/>
            <a:ext cx="2364204" cy="148019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845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594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ShARP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 retrieval uncertainty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0759" y="3953387"/>
            <a:ext cx="2287501" cy="2344799"/>
          </a:xfrm>
          <a:prstGeom prst="rect">
            <a:avLst/>
          </a:prstGeom>
        </p:spPr>
      </p:pic>
      <p:sp>
        <p:nvSpPr>
          <p:cNvPr id="13" name="Content Placeholder 7"/>
          <p:cNvSpPr>
            <a:spLocks noGrp="1"/>
          </p:cNvSpPr>
          <p:nvPr>
            <p:ph idx="1"/>
          </p:nvPr>
        </p:nvSpPr>
        <p:spPr>
          <a:xfrm>
            <a:off x="3405660" y="1143000"/>
            <a:ext cx="5204947" cy="2129790"/>
          </a:xfrm>
        </p:spPr>
        <p:txBody>
          <a:bodyPr>
            <a:normAutofit/>
          </a:bodyPr>
          <a:lstStyle/>
          <a:p>
            <a:pPr lvl="1"/>
            <a:endParaRPr lang="en-US" sz="1600" dirty="0" smtClean="0"/>
          </a:p>
          <a:p>
            <a:pPr lvl="1"/>
            <a:r>
              <a:rPr lang="en-US" sz="1600" b="1" dirty="0"/>
              <a:t>Hurricane Danielle (2010</a:t>
            </a:r>
            <a:r>
              <a:rPr lang="en-US" sz="1600" b="1" dirty="0" smtClean="0"/>
              <a:t>)</a:t>
            </a:r>
          </a:p>
          <a:p>
            <a:pPr marL="457188" lvl="1" indent="0">
              <a:buNone/>
            </a:pPr>
            <a:endParaRPr lang="en-US" sz="1600" dirty="0" smtClean="0"/>
          </a:p>
          <a:p>
            <a:pPr lvl="1"/>
            <a:r>
              <a:rPr lang="en-US" sz="1600" dirty="0" smtClean="0"/>
              <a:t>Approximate the entire posterior PDF of the </a:t>
            </a:r>
            <a:r>
              <a:rPr lang="en-US" sz="1600" dirty="0" err="1" smtClean="0"/>
              <a:t>ShARP</a:t>
            </a:r>
            <a:r>
              <a:rPr lang="en-US" sz="1600" dirty="0" smtClean="0"/>
              <a:t> retrievals</a:t>
            </a:r>
          </a:p>
          <a:p>
            <a:pPr lvl="1"/>
            <a:r>
              <a:rPr lang="en-US" sz="1600" dirty="0" smtClean="0"/>
              <a:t>Probability of exceedance for the extreme rainfall for risk analysis</a:t>
            </a:r>
          </a:p>
          <a:p>
            <a:pPr lvl="1"/>
            <a:endParaRPr lang="en-US" sz="1200" dirty="0"/>
          </a:p>
          <a:p>
            <a:pPr marL="457188" lvl="1" indent="0">
              <a:buNone/>
            </a:pPr>
            <a:endParaRPr lang="en-US" sz="1200" dirty="0" smtClean="0"/>
          </a:p>
          <a:p>
            <a:pPr lvl="1"/>
            <a:endParaRPr lang="en-US" sz="1800" b="1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035" y="3952478"/>
            <a:ext cx="2586564" cy="233880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80897" y="3940134"/>
            <a:ext cx="2643311" cy="2384466"/>
            <a:chOff x="480889" y="3792499"/>
            <a:chExt cx="2643311" cy="2384466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480889" y="3792499"/>
              <a:ext cx="2643311" cy="2338430"/>
              <a:chOff x="57150" y="3505196"/>
              <a:chExt cx="2885517" cy="25527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245" y="3543296"/>
                <a:ext cx="2528422" cy="24765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150" y="3505196"/>
                <a:ext cx="381000" cy="255270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9908" y="6019039"/>
              <a:ext cx="2287501" cy="1579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2563" y="986806"/>
            <a:ext cx="2956438" cy="2326469"/>
            <a:chOff x="472562" y="986790"/>
            <a:chExt cx="2956438" cy="23264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562" y="986790"/>
              <a:ext cx="2956438" cy="2286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99" y="3155333"/>
              <a:ext cx="2287501" cy="157926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594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ShARP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 cumulative results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457208" y="771527"/>
            <a:ext cx="8494661" cy="346815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/>
              <a:t>Difference of the total rainfall in calendar year 2013 (1</a:t>
            </a:r>
            <a:r>
              <a:rPr lang="en-US" sz="1900" baseline="30000" dirty="0" smtClean="0"/>
              <a:t>o</a:t>
            </a:r>
            <a:r>
              <a:rPr lang="en-US" sz="1900" dirty="0" smtClean="0"/>
              <a:t>-degree)</a:t>
            </a:r>
            <a:endParaRPr lang="en-US" sz="1600" dirty="0"/>
          </a:p>
          <a:p>
            <a:pPr marL="457188" lvl="1" indent="0">
              <a:buNone/>
            </a:pPr>
            <a:endParaRPr lang="en-US" sz="1200" dirty="0" smtClean="0"/>
          </a:p>
          <a:p>
            <a:pPr lvl="1"/>
            <a:endParaRPr lang="en-US" sz="18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46" y="1358796"/>
            <a:ext cx="7845323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68" y="3949596"/>
            <a:ext cx="7847095" cy="228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9706" y="1143000"/>
            <a:ext cx="2963447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NASA GPROF product - “true”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75906" y="3733800"/>
            <a:ext cx="2467518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ShaRP</a:t>
            </a:r>
            <a:r>
              <a:rPr lang="en-US" dirty="0" smtClean="0"/>
              <a:t> retrieval – “true”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594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3049"/>
                </a:solidFill>
                <a:latin typeface="Calibri"/>
              </a:rPr>
              <a:t>ShARP</a:t>
            </a:r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 cumulative results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457199" y="792133"/>
            <a:ext cx="8839203" cy="522333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 smtClean="0"/>
              <a:t>Rainfall accumulation thought </a:t>
            </a:r>
            <a:r>
              <a:rPr lang="en-US" sz="2300" b="1" dirty="0" smtClean="0"/>
              <a:t>January, February</a:t>
            </a:r>
            <a:r>
              <a:rPr lang="en-US" sz="2300" b="1" dirty="0"/>
              <a:t> </a:t>
            </a:r>
            <a:r>
              <a:rPr lang="en-US" sz="2300" b="1" dirty="0" smtClean="0"/>
              <a:t>and March </a:t>
            </a:r>
            <a:r>
              <a:rPr lang="en-US" sz="2300" dirty="0" smtClean="0"/>
              <a:t>in calendar year 2013 (0.5</a:t>
            </a:r>
            <a:r>
              <a:rPr lang="en-US" sz="2300" baseline="30000" dirty="0" smtClean="0"/>
              <a:t>o</a:t>
            </a:r>
            <a:r>
              <a:rPr lang="en-US" sz="2300" dirty="0" smtClean="0"/>
              <a:t>-degree)</a:t>
            </a:r>
            <a:endParaRPr lang="en-US" sz="1200" dirty="0" smtClean="0"/>
          </a:p>
          <a:p>
            <a:pPr lvl="1"/>
            <a:endParaRPr lang="en-US" sz="18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688" y="3232154"/>
            <a:ext cx="4199652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498" y="4971476"/>
            <a:ext cx="4199652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104" y="1333504"/>
            <a:ext cx="4197096" cy="1737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6180" y="1959623"/>
            <a:ext cx="189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NASA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Passive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etrieval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2378" y="362025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NASA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Active retrieval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reference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7901" y="5449689"/>
            <a:ext cx="178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ShARP</a:t>
            </a: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Passive retrieval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7467607" y="1552572"/>
            <a:ext cx="1501763" cy="443329"/>
          </a:xfrm>
          <a:prstGeom prst="borderCallout1">
            <a:avLst>
              <a:gd name="adj1" fmla="val 18750"/>
              <a:gd name="adj2" fmla="val -8333"/>
              <a:gd name="adj3" fmla="val 186164"/>
              <a:gd name="adj4" fmla="val -94658"/>
            </a:avLst>
          </a:prstGeom>
          <a:solidFill>
            <a:schemeClr val="accent2">
              <a:lumMod val="50000"/>
              <a:alpha val="50000"/>
            </a:schemeClr>
          </a:solidFill>
          <a:ln>
            <a:solidFill>
              <a:schemeClr val="accent2">
                <a:lumMod val="50000"/>
                <a:alpha val="50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Calibri"/>
              </a:rPr>
              <a:t>Coastal zones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7317-2EF6-42E2-BFE3-F0A2452485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45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"/>
            <a:ext cx="9144000" cy="706399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3049"/>
                </a:solidFill>
                <a:latin typeface="Calibri"/>
              </a:rPr>
              <a:t>Take home message and future research</a:t>
            </a:r>
            <a:endParaRPr lang="en-US" sz="3000" b="1" dirty="0">
              <a:solidFill>
                <a:srgbClr val="003049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101" y="720089"/>
            <a:ext cx="8699500" cy="61863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GPM offers opportunities for accurate estimation of rainfall over coastal zones 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The proposed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ShARP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algorithm introduces two innovations: (1) smart selection of estimation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neighborhod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and (2)  advanced estimation within it  (screens out irrelevant spectral candidates and reduces the effects of land surface heterogeneity in emissivity)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The superiority of the proposed algorithm, compared to the standard NASA retrieval algorithm especially over coastal areas, was demonstrated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Perform extensive testing over delta regions and examine improvement in retrieval, early warning systems, and modeling of inundation and floods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sz="1600" dirty="0" smtClean="0">
              <a:solidFill>
                <a:srgbClr val="953735"/>
              </a:solidFill>
              <a:latin typeface="Calibri"/>
            </a:endParaRPr>
          </a:p>
          <a:p>
            <a:endParaRPr lang="en-US" sz="1600" dirty="0" smtClean="0">
              <a:latin typeface="Calibri"/>
            </a:endParaRPr>
          </a:p>
          <a:p>
            <a:r>
              <a:rPr lang="en-US" sz="1600" dirty="0" smtClean="0">
                <a:latin typeface="Calibri"/>
              </a:rPr>
              <a:t>Co-authors:  Mohammad </a:t>
            </a:r>
            <a:r>
              <a:rPr lang="en-US" sz="1600" dirty="0" err="1" smtClean="0">
                <a:latin typeface="Calibri"/>
              </a:rPr>
              <a:t>Ebtehaj</a:t>
            </a:r>
            <a:r>
              <a:rPr lang="en-US" sz="1600" dirty="0">
                <a:latin typeface="Calibri"/>
              </a:rPr>
              <a:t> </a:t>
            </a:r>
            <a:r>
              <a:rPr lang="en-US" sz="1600" dirty="0" smtClean="0">
                <a:latin typeface="Calibri"/>
              </a:rPr>
              <a:t>&amp; Rafael Bras (Georgia Tech); Zach </a:t>
            </a:r>
            <a:r>
              <a:rPr lang="en-US" sz="1600" dirty="0" err="1" smtClean="0">
                <a:latin typeface="Calibri"/>
              </a:rPr>
              <a:t>Tessler</a:t>
            </a:r>
            <a:r>
              <a:rPr lang="en-US" sz="1600" dirty="0" smtClean="0">
                <a:latin typeface="Calibri"/>
              </a:rPr>
              <a:t> (CUNY)</a:t>
            </a:r>
          </a:p>
          <a:p>
            <a:endParaRPr lang="en-US" sz="1600" dirty="0">
              <a:solidFill>
                <a:srgbClr val="953735"/>
              </a:solidFill>
              <a:latin typeface="Calibri"/>
            </a:endParaRPr>
          </a:p>
          <a:p>
            <a:r>
              <a:rPr lang="en-US" sz="1600" dirty="0" err="1" smtClean="0">
                <a:solidFill>
                  <a:srgbClr val="953735"/>
                </a:solidFill>
                <a:latin typeface="Calibri"/>
              </a:rPr>
              <a:t>Ebtehaj</a:t>
            </a:r>
            <a:r>
              <a:rPr lang="en-US" sz="1600" dirty="0" smtClean="0">
                <a:solidFill>
                  <a:srgbClr val="953735"/>
                </a:solidFill>
                <a:latin typeface="Calibri"/>
              </a:rPr>
              <a:t> A.M., R. L. Bras, E. </a:t>
            </a:r>
            <a:r>
              <a:rPr lang="en-US" sz="1600" dirty="0" err="1" smtClean="0">
                <a:solidFill>
                  <a:srgbClr val="953735"/>
                </a:solidFill>
                <a:latin typeface="Calibri"/>
              </a:rPr>
              <a:t>Foufoula</a:t>
            </a:r>
            <a:r>
              <a:rPr lang="en-US" sz="1600" dirty="0" smtClean="0">
                <a:solidFill>
                  <a:srgbClr val="953735"/>
                </a:solidFill>
                <a:latin typeface="Calibri"/>
              </a:rPr>
              <a:t>-Georgiou (2014), Shrunken Locally Linear Embedding Algorithm for Retrieval of </a:t>
            </a:r>
            <a:r>
              <a:rPr lang="en-US" sz="1600" dirty="0">
                <a:solidFill>
                  <a:srgbClr val="953735"/>
                </a:solidFill>
              </a:rPr>
              <a:t>Precipitation </a:t>
            </a:r>
            <a:r>
              <a:rPr lang="en-US" sz="1600" dirty="0">
                <a:solidFill>
                  <a:prstClr val="black"/>
                </a:solidFill>
                <a:hlinkClick r:id="rId3"/>
              </a:rPr>
              <a:t>http://arxiv.org/abs/</a:t>
            </a:r>
            <a:r>
              <a:rPr lang="en-US" sz="1600" dirty="0" smtClean="0">
                <a:solidFill>
                  <a:prstClr val="black"/>
                </a:solidFill>
                <a:hlinkClick r:id="rId3"/>
              </a:rPr>
              <a:t>1405.0454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DE60-8BF2-43D2-91A7-96BDFCFFCF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nas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3605"/>
            <a:ext cx="1015286" cy="83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ns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82" y="4532682"/>
            <a:ext cx="953718" cy="95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343400"/>
            <a:ext cx="1691850" cy="1127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800600"/>
            <a:ext cx="1718168" cy="6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1"/>
            <a:ext cx="9144000" cy="70350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C4DC-5AC7-494B-8E70-022DFE2A02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7230070"/>
            <a:ext cx="538098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Limited ground-based observations of rain</a:t>
            </a:r>
          </a:p>
          <a:p>
            <a:r>
              <a:rPr lang="en-US" dirty="0" smtClean="0"/>
              <a:t>Very flat terrain and increasing human alterations </a:t>
            </a:r>
          </a:p>
          <a:p>
            <a:r>
              <a:rPr lang="en-US" dirty="0"/>
              <a:t>T</a:t>
            </a:r>
            <a:r>
              <a:rPr lang="en-US" dirty="0" smtClean="0"/>
              <a:t>ropical cyclones causing deaths and extensive damage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1" y="3718162"/>
            <a:ext cx="2133600" cy="1831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8" y="3185393"/>
            <a:ext cx="1728023" cy="2910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8" y="2819400"/>
            <a:ext cx="2404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Cyclone </a:t>
            </a:r>
            <a:r>
              <a:rPr lang="en-US" sz="1600" dirty="0" err="1" smtClean="0">
                <a:solidFill>
                  <a:srgbClr val="FFFFFF"/>
                </a:solidFill>
              </a:rPr>
              <a:t>Sidr</a:t>
            </a:r>
            <a:r>
              <a:rPr lang="en-US" sz="1600" dirty="0" smtClean="0">
                <a:solidFill>
                  <a:srgbClr val="FFFFFF"/>
                </a:solidFill>
              </a:rPr>
              <a:t>, Nov 14, 2007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3364468"/>
            <a:ext cx="2251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Cyclone </a:t>
            </a:r>
            <a:r>
              <a:rPr lang="en-US" sz="1600" dirty="0" err="1" smtClean="0">
                <a:solidFill>
                  <a:schemeClr val="bg1"/>
                </a:solidFill>
              </a:rPr>
              <a:t>Bhola</a:t>
            </a:r>
            <a:r>
              <a:rPr lang="en-US" sz="1600" dirty="0" smtClean="0">
                <a:solidFill>
                  <a:schemeClr val="bg1"/>
                </a:solidFill>
              </a:rPr>
              <a:t>, Nov 1970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1" y="947828"/>
            <a:ext cx="1752600" cy="218907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10000" y="609600"/>
            <a:ext cx="2076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Cyclone </a:t>
            </a:r>
            <a:r>
              <a:rPr lang="en-US" sz="1600" dirty="0" err="1" smtClean="0">
                <a:solidFill>
                  <a:schemeClr val="bg1"/>
                </a:solidFill>
              </a:rPr>
              <a:t>Aila,May</a:t>
            </a:r>
            <a:r>
              <a:rPr lang="en-US" sz="1600" dirty="0" smtClean="0">
                <a:solidFill>
                  <a:schemeClr val="bg1"/>
                </a:solidFill>
              </a:rPr>
              <a:t> 2009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1" y="1041400"/>
            <a:ext cx="81661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762000"/>
            <a:ext cx="83693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8" y="6477000"/>
            <a:ext cx="808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freshclick.wordpress.com</a:t>
            </a:r>
            <a:r>
              <a:rPr lang="en-US" dirty="0"/>
              <a:t>/2009/03/27/causes-of-the-flooding-in-</a:t>
            </a:r>
            <a:r>
              <a:rPr lang="en-US" dirty="0" err="1"/>
              <a:t>bangladesh</a:t>
            </a:r>
            <a:r>
              <a:rPr lang="en-US" dirty="0"/>
              <a:t>/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52400" y="762000"/>
            <a:ext cx="8763000" cy="0"/>
          </a:xfrm>
          <a:prstGeom prst="line">
            <a:avLst/>
          </a:prstGeom>
          <a:noFill/>
          <a:ln w="50800">
            <a:solidFill>
              <a:srgbClr val="19191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52416"/>
            <a:ext cx="937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7A0019"/>
                </a:solidFill>
              </a:rPr>
              <a:t>A snapshot of worst flood disasters in Bangladesh</a:t>
            </a:r>
          </a:p>
        </p:txBody>
      </p:sp>
    </p:spTree>
    <p:extLst>
      <p:ext uri="{BB962C8B-B14F-4D97-AF65-F5344CB8AC3E}">
        <p14:creationId xmlns:p14="http://schemas.microsoft.com/office/powerpoint/2010/main" val="34833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609600"/>
            <a:ext cx="9448800" cy="62950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185014"/>
            <a:ext cx="8839200" cy="34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ts val="1820"/>
              </a:lnSpc>
              <a:spcAft>
                <a:spcPts val="60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Human amplified effects of tropical storms in low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-lying delta settings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888565"/>
            <a:ext cx="4419600" cy="31406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7200" y="187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Tidal inundated island 18 months after </a:t>
            </a:r>
            <a:r>
              <a:rPr lang="en-US" sz="1600" b="1" dirty="0" smtClean="0">
                <a:solidFill>
                  <a:srgbClr val="FFFFFF"/>
                </a:solidFill>
              </a:rPr>
              <a:t>Cyclone </a:t>
            </a:r>
            <a:r>
              <a:rPr lang="en-US" sz="1600" b="1" dirty="0" err="1">
                <a:solidFill>
                  <a:srgbClr val="FFFFFF"/>
                </a:solidFill>
              </a:rPr>
              <a:t>Aila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1" descr="C:\Users\mebtehaj\Documents\My Papers\Statistics of Precipitation Imageries\Figures\Fig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9471" r="7951" b="16434"/>
          <a:stretch>
            <a:fillRect/>
          </a:stretch>
        </p:blipFill>
        <p:spPr bwMode="auto">
          <a:xfrm>
            <a:off x="1905000" y="838200"/>
            <a:ext cx="533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0" name="Picture 10" descr="C:\Users\mebtehaj\Documents\My Papers\Statistics of Precipitation Imageries\Figures\Fig 2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4" r="18646" b="10417"/>
          <a:stretch>
            <a:fillRect/>
          </a:stretch>
        </p:blipFill>
        <p:spPr bwMode="auto">
          <a:xfrm>
            <a:off x="6096000" y="35052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Line 4"/>
          <p:cNvSpPr>
            <a:spLocks noChangeShapeType="1"/>
          </p:cNvSpPr>
          <p:nvPr/>
        </p:nvSpPr>
        <p:spPr bwMode="auto">
          <a:xfrm>
            <a:off x="152400" y="762000"/>
            <a:ext cx="8763000" cy="0"/>
          </a:xfrm>
          <a:prstGeom prst="line">
            <a:avLst/>
          </a:prstGeom>
          <a:noFill/>
          <a:ln w="50800">
            <a:solidFill>
              <a:srgbClr val="19191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2" name="Text Box 2"/>
          <p:cNvSpPr txBox="1">
            <a:spLocks noChangeArrowheads="1"/>
          </p:cNvSpPr>
          <p:nvPr/>
        </p:nvSpPr>
        <p:spPr bwMode="auto">
          <a:xfrm>
            <a:off x="0" y="152416"/>
            <a:ext cx="937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7A0019"/>
                </a:solidFill>
              </a:rPr>
              <a:t>Estimating Precipitation from Space: from TRMM to GPM </a:t>
            </a:r>
          </a:p>
        </p:txBody>
      </p:sp>
      <p:sp>
        <p:nvSpPr>
          <p:cNvPr id="140293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CEECB4-15A6-5E43-9E17-769584FAEDEA}" type="slidenum">
              <a:rPr lang="en-US" sz="1400">
                <a:solidFill>
                  <a:srgbClr val="000000"/>
                </a:solidFill>
              </a:rPr>
              <a:pPr eaLnBrk="1" hangingPunct="1"/>
              <a:t>8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140294" name="Picture 22" descr="http://www.sprl.umich.edu/projects/LRR/images/GPM%20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94129"/>
            <a:ext cx="3525838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5" name="TextBox 1"/>
          <p:cNvSpPr txBox="1">
            <a:spLocks noChangeArrowheads="1"/>
          </p:cNvSpPr>
          <p:nvPr/>
        </p:nvSpPr>
        <p:spPr bwMode="auto">
          <a:xfrm>
            <a:off x="3725868" y="4191000"/>
            <a:ext cx="2141532" cy="156966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From TRMM to GPM: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New opportunities &amp;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new challenges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in retrieval, fusion,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and downscaling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of precipitation</a:t>
            </a:r>
          </a:p>
        </p:txBody>
      </p:sp>
      <p:sp>
        <p:nvSpPr>
          <p:cNvPr id="140296" name="TextBox 3"/>
          <p:cNvSpPr txBox="1">
            <a:spLocks noChangeArrowheads="1"/>
          </p:cNvSpPr>
          <p:nvPr/>
        </p:nvSpPr>
        <p:spPr bwMode="auto">
          <a:xfrm>
            <a:off x="7239000" y="1143016"/>
            <a:ext cx="9929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</a:rPr>
              <a:t>TRMM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</a:rPr>
              <a:t>(1997 -)</a:t>
            </a:r>
          </a:p>
        </p:txBody>
      </p:sp>
      <p:sp>
        <p:nvSpPr>
          <p:cNvPr id="140297" name="TextBox 5"/>
          <p:cNvSpPr txBox="1">
            <a:spLocks noChangeArrowheads="1"/>
          </p:cNvSpPr>
          <p:nvPr/>
        </p:nvSpPr>
        <p:spPr bwMode="auto">
          <a:xfrm>
            <a:off x="685800" y="3505200"/>
            <a:ext cx="1582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</a:rPr>
              <a:t>GPM (2014 -) </a:t>
            </a:r>
          </a:p>
        </p:txBody>
      </p:sp>
      <p:sp>
        <p:nvSpPr>
          <p:cNvPr id="140298" name="TextBox 6"/>
          <p:cNvSpPr txBox="1">
            <a:spLocks noChangeArrowheads="1"/>
          </p:cNvSpPr>
          <p:nvPr/>
        </p:nvSpPr>
        <p:spPr bwMode="auto">
          <a:xfrm>
            <a:off x="8001008" y="3276600"/>
            <a:ext cx="505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</a:rPr>
              <a:t>PR</a:t>
            </a:r>
          </a:p>
        </p:txBody>
      </p:sp>
    </p:spTree>
    <p:extLst>
      <p:ext uri="{BB962C8B-B14F-4D97-AF65-F5344CB8AC3E}">
        <p14:creationId xmlns:p14="http://schemas.microsoft.com/office/powerpoint/2010/main" val="26877730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"/>
            <a:ext cx="9144000" cy="6855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6019800"/>
            <a:ext cx="83179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GPM Core Observatory: Launched on February 27, 2014 from JAXA’s </a:t>
            </a:r>
            <a:r>
              <a:rPr lang="en-US" sz="1600" b="1" dirty="0" err="1" smtClean="0">
                <a:solidFill>
                  <a:prstClr val="black"/>
                </a:solidFill>
                <a:latin typeface="Calibri"/>
              </a:rPr>
              <a:t>Tanegashima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 Space Center </a:t>
            </a:r>
          </a:p>
          <a:p>
            <a:r>
              <a:rPr lang="en-US" sz="1600" b="1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n a Japanese H-IIA rocket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533400"/>
            <a:ext cx="794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GPM: A New Era of Global Precipitation Observations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3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7731</TotalTime>
  <Words>1252</Words>
  <Application>Microsoft Office PowerPoint</Application>
  <PresentationFormat>On-screen Show (4:3)</PresentationFormat>
  <Paragraphs>299</Paragraphs>
  <Slides>33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4_Default Design</vt:lpstr>
      <vt:lpstr>8_Office Theme</vt:lpstr>
      <vt:lpstr>5_Default Design</vt:lpstr>
      <vt:lpstr>7_Office Theme</vt:lpstr>
      <vt:lpstr>9_Office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Rainfall Estimation Problems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Shrunken Locally Linear Embed</dc:title>
  <dc:creator>Farzane Takbiri</dc:creator>
  <cp:lastModifiedBy>Jonathan A Czuba</cp:lastModifiedBy>
  <cp:revision>308</cp:revision>
  <cp:lastPrinted>2014-08-03T15:12:26Z</cp:lastPrinted>
  <dcterms:created xsi:type="dcterms:W3CDTF">2014-06-23T15:28:16Z</dcterms:created>
  <dcterms:modified xsi:type="dcterms:W3CDTF">2014-10-09T14:08:14Z</dcterms:modified>
</cp:coreProperties>
</file>