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30"/>
  </p:notesMasterIdLst>
  <p:handoutMasterIdLst>
    <p:handoutMasterId r:id="rId31"/>
  </p:handoutMasterIdLst>
  <p:sldIdLst>
    <p:sldId id="359" r:id="rId6"/>
    <p:sldId id="360" r:id="rId7"/>
    <p:sldId id="388" r:id="rId8"/>
    <p:sldId id="338" r:id="rId9"/>
    <p:sldId id="394" r:id="rId10"/>
    <p:sldId id="391" r:id="rId11"/>
    <p:sldId id="375" r:id="rId12"/>
    <p:sldId id="392" r:id="rId13"/>
    <p:sldId id="357" r:id="rId14"/>
    <p:sldId id="332" r:id="rId15"/>
    <p:sldId id="333" r:id="rId16"/>
    <p:sldId id="393" r:id="rId17"/>
    <p:sldId id="363" r:id="rId18"/>
    <p:sldId id="364" r:id="rId19"/>
    <p:sldId id="378" r:id="rId20"/>
    <p:sldId id="384" r:id="rId21"/>
    <p:sldId id="385" r:id="rId22"/>
    <p:sldId id="386" r:id="rId23"/>
    <p:sldId id="398" r:id="rId24"/>
    <p:sldId id="395" r:id="rId25"/>
    <p:sldId id="339" r:id="rId26"/>
    <p:sldId id="400" r:id="rId27"/>
    <p:sldId id="401" r:id="rId28"/>
    <p:sldId id="335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FAF"/>
    <a:srgbClr val="1D02BE"/>
    <a:srgbClr val="FA12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014" autoAdjust="0"/>
  </p:normalViewPr>
  <p:slideViewPr>
    <p:cSldViewPr>
      <p:cViewPr>
        <p:scale>
          <a:sx n="60" d="100"/>
          <a:sy n="60" d="100"/>
        </p:scale>
        <p:origin x="-165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B8BA1B-9837-A545-A747-8C147A2A1080}" type="datetimeFigureOut">
              <a:rPr lang="en-US" smtClean="0"/>
              <a:t>10/9/2014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16C7C2-4F28-714D-A952-D2CAF58A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8148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A3F063-AE6B-4BBE-81B9-B69B6CBBFF53}" type="datetimeFigureOut">
              <a:rPr lang="en-US" smtClean="0"/>
              <a:t>10/9/2014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6615B-ABAF-4ECA-B7FE-6A0A60D15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0057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F2A2F-9F1E-4291-B931-7A43B25FC860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027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615B-ABAF-4ECA-B7FE-6A0A60D1508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36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615B-ABAF-4ECA-B7FE-6A0A60D1508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36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615B-ABAF-4ECA-B7FE-6A0A60D1508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36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615B-ABAF-4ECA-B7FE-6A0A60D1508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807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E36B6-85AC-A749-A1A5-0D00E3734F86}" type="datetime1">
              <a:rPr lang="en-US" smtClean="0"/>
              <a:t>10/9/2014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1DDA6-CEA6-41A8-B6B6-4B3307457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78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55F58-4B8A-5840-ADCE-356421CB49AA}" type="datetime1">
              <a:rPr lang="en-US" smtClean="0"/>
              <a:t>10/9/2014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1DDA6-CEA6-41A8-B6B6-4B3307457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268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E0F43-ABE9-5A42-8ABA-7ECA9AF16FA2}" type="datetime1">
              <a:rPr lang="en-US" smtClean="0"/>
              <a:t>10/9/2014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1DDA6-CEA6-41A8-B6B6-4B3307457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489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72BBF-E3BE-AD42-B2E9-4B198F8062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692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A7B29-56F3-6443-8E12-A7E056044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144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737C0-059C-0B4D-925C-2A07D9B381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1550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5903-E1F0-6649-9906-28BE3939390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788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7381F-775C-B04A-8775-4B4E0927F9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34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FDFE4-9CE9-C344-BA48-4D9AC34362A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305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B6B81-5335-CC4C-8E79-BD692DDBB73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071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629EE-CA47-9D4E-A24F-9964964CD82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888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1AF0-C816-A44F-8B13-218052BF3ACC}" type="datetime1">
              <a:rPr lang="en-US" smtClean="0"/>
              <a:t>10/9/2014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1DDA6-CEA6-41A8-B6B6-4B3307457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91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C658-9ECD-FD44-9D67-53472BAD4A0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430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E4107-CFAB-FA41-A180-6298102A94A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2969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1CDD7-784A-A342-8A86-F151F8ACA35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9142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0708E-494E-9B4E-B5E8-26785D3AB82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37F6-EEEE-46B7-A97E-C4B6F79217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028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7E3FF-B3EF-7443-98A9-690B26A259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37F6-EEEE-46B7-A97E-C4B6F79217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69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338F8-8340-BF48-9431-ED705EC3C6C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37F6-EEEE-46B7-A97E-C4B6F79217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6745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C101-E39D-BA4D-8E16-BEA92EBE48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37F6-EEEE-46B7-A97E-C4B6F79217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5444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4DD35-3481-4D47-AC54-1AA6D81A73B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37F6-EEEE-46B7-A97E-C4B6F79217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5742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6D11-777E-FE42-9684-7DB920A4F98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37F6-EEEE-46B7-A97E-C4B6F79217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9403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492D7-BB1A-0B46-B2E3-3C31399BE6F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37F6-EEEE-46B7-A97E-C4B6F79217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190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1CE96-3132-3343-942F-A88F0DC8E208}" type="datetime1">
              <a:rPr lang="en-US" smtClean="0"/>
              <a:t>10/9/2014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1DDA6-CEA6-41A8-B6B6-4B3307457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1733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19B0-6F54-FF43-B0C4-53EF4AAA150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37F6-EEEE-46B7-A97E-C4B6F79217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5163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B374-4D2E-5A4D-8B54-D1EC9C58777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37F6-EEEE-46B7-A97E-C4B6F79217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9551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D3562-6F4D-2E45-9537-73161E8705B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37F6-EEEE-46B7-A97E-C4B6F79217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33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4B17F-5B58-9843-8A51-B415F27D0C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37F6-EEEE-46B7-A97E-C4B6F79217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9525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E48D1-D122-8944-B534-A35E0258F25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37F6-EEEE-46B7-A97E-C4B6F79217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5465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E89DE-4DCC-EE45-9532-39B287CD8E7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37F6-EEEE-46B7-A97E-C4B6F79217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3183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7177A-6680-AE40-AB11-AC6284E1C0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37F6-EEEE-46B7-A97E-C4B6F79217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5147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BBACD-46D7-BA4C-8196-AF59EECF8A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37F6-EEEE-46B7-A97E-C4B6F79217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9003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4E6AC-D36F-CF4B-B730-45075E288F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37F6-EEEE-46B7-A97E-C4B6F79217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475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F78D-B533-6148-B913-6D77413E30C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37F6-EEEE-46B7-A97E-C4B6F79217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637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1C4DB-35FC-7F43-834F-8D9BBCBE69AD}" type="datetime1">
              <a:rPr lang="en-US" smtClean="0"/>
              <a:t>10/9/2014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1DDA6-CEA6-41A8-B6B6-4B3307457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888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1BDE1-C251-AA40-A20C-5A78BC59902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37F6-EEEE-46B7-A97E-C4B6F79217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7294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888C5-7620-2F46-AD7F-28C6179A182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37F6-EEEE-46B7-A97E-C4B6F79217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4184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A631F-4D56-D14C-B170-704FBC2467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37F6-EEEE-46B7-A97E-C4B6F79217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9611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A00A8-FBB9-7845-82E3-A80F998343E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37F6-EEEE-46B7-A97E-C4B6F79217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062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BD661-533F-4344-A522-1D054A9CF3D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37F6-EEEE-46B7-A97E-C4B6F79217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9717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E48D1-D122-8944-B534-A35E0258F25D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37F6-EEEE-46B7-A97E-C4B6F79217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37202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E89DE-4DCC-EE45-9532-39B287CD8E7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37F6-EEEE-46B7-A97E-C4B6F79217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95902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7177A-6680-AE40-AB11-AC6284E1C0E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37F6-EEEE-46B7-A97E-C4B6F79217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541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BBACD-46D7-BA4C-8196-AF59EECF8A9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37F6-EEEE-46B7-A97E-C4B6F79217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11649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4E6AC-D36F-CF4B-B730-45075E288F6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37F6-EEEE-46B7-A97E-C4B6F79217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1358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053A1-E108-324B-AC2E-CFFF3ABA3872}" type="datetime1">
              <a:rPr lang="en-US" smtClean="0"/>
              <a:t>10/9/2014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1DDA6-CEA6-41A8-B6B6-4B3307457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787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F78D-B533-6148-B913-6D77413E30C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37F6-EEEE-46B7-A97E-C4B6F79217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72503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1BDE1-C251-AA40-A20C-5A78BC59902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37F6-EEEE-46B7-A97E-C4B6F79217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64955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888C5-7620-2F46-AD7F-28C6179A182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37F6-EEEE-46B7-A97E-C4B6F79217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66318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A631F-4D56-D14C-B170-704FBC24674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37F6-EEEE-46B7-A97E-C4B6F79217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51775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A00A8-FBB9-7845-82E3-A80F998343E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37F6-EEEE-46B7-A97E-C4B6F79217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59835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BD661-533F-4344-A522-1D054A9CF3D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37F6-EEEE-46B7-A97E-C4B6F79217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1860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8B9C6-CF7C-994A-AE2F-E08C33997805}" type="datetime1">
              <a:rPr lang="en-US" smtClean="0"/>
              <a:t>10/9/2014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1DDA6-CEA6-41A8-B6B6-4B3307457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46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8A49-C116-8148-99B2-C2FF67B88D74}" type="datetime1">
              <a:rPr lang="en-US" smtClean="0"/>
              <a:t>10/9/2014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1DDA6-CEA6-41A8-B6B6-4B3307457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72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29311-784E-A642-8D8C-CD54E1A0B31B}" type="datetime1">
              <a:rPr lang="en-US" smtClean="0"/>
              <a:t>10/9/2014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1DDA6-CEA6-41A8-B6B6-4B3307457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359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2D314-939C-7A4E-9948-490111B4F8CF}" type="datetime1">
              <a:rPr lang="en-US" smtClean="0"/>
              <a:t>10/9/2014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1DDA6-CEA6-41A8-B6B6-4B3307457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3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56A0F-4D5F-254A-8CD6-D2B716EA6FA8}" type="datetime1">
              <a:rPr lang="en-US" smtClean="0"/>
              <a:t>10/9/2014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1DDA6-CEA6-41A8-B6B6-4B3307457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92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587972B-2EC6-2C41-9323-26225BA7F7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B31C822-DEF9-FA46-9856-788F138A3E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251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9C20A-67BA-D346-8C69-E05386D3A8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437F6-EEEE-46B7-A97E-C4B6F79217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479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EEF91-383A-DA40-A6CF-CDD79DF1D44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437F6-EEEE-46B7-A97E-C4B6F79217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120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EEF91-383A-DA40-A6CF-CDD79DF1D44D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437F6-EEEE-46B7-A97E-C4B6F79217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713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g"/><Relationship Id="rId15" Type="http://schemas.openxmlformats.org/officeDocument/2006/relationships/image" Target="../media/image44.jp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Relationship Id="rId1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34.jpg"/><Relationship Id="rId12" Type="http://schemas.openxmlformats.org/officeDocument/2006/relationships/image" Target="../media/image2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8.jpeg"/><Relationship Id="rId11" Type="http://schemas.openxmlformats.org/officeDocument/2006/relationships/image" Target="../media/image51.jpeg"/><Relationship Id="rId5" Type="http://schemas.openxmlformats.org/officeDocument/2006/relationships/image" Target="../media/image47.jpeg"/><Relationship Id="rId10" Type="http://schemas.openxmlformats.org/officeDocument/2006/relationships/image" Target="../media/image44.jpg"/><Relationship Id="rId4" Type="http://schemas.openxmlformats.org/officeDocument/2006/relationships/image" Target="../media/image46.jpg"/><Relationship Id="rId9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8.png"/><Relationship Id="rId7" Type="http://schemas.openxmlformats.org/officeDocument/2006/relationships/image" Target="../media/image49.jpeg"/><Relationship Id="rId12" Type="http://schemas.openxmlformats.org/officeDocument/2006/relationships/image" Target="../media/image5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4.jpg"/><Relationship Id="rId11" Type="http://schemas.openxmlformats.org/officeDocument/2006/relationships/image" Target="../media/image53.jpg"/><Relationship Id="rId5" Type="http://schemas.openxmlformats.org/officeDocument/2006/relationships/image" Target="../media/image48.jpeg"/><Relationship Id="rId10" Type="http://schemas.openxmlformats.org/officeDocument/2006/relationships/image" Target="../media/image52.jpg"/><Relationship Id="rId4" Type="http://schemas.openxmlformats.org/officeDocument/2006/relationships/image" Target="../media/image47.jpeg"/><Relationship Id="rId9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49.jpeg"/><Relationship Id="rId12" Type="http://schemas.openxmlformats.org/officeDocument/2006/relationships/image" Target="../media/image2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4.jpg"/><Relationship Id="rId11" Type="http://schemas.openxmlformats.org/officeDocument/2006/relationships/image" Target="../media/image54.jpg"/><Relationship Id="rId5" Type="http://schemas.openxmlformats.org/officeDocument/2006/relationships/image" Target="../media/image48.jpeg"/><Relationship Id="rId10" Type="http://schemas.openxmlformats.org/officeDocument/2006/relationships/image" Target="../media/image51.jpeg"/><Relationship Id="rId4" Type="http://schemas.openxmlformats.org/officeDocument/2006/relationships/image" Target="../media/image47.jpeg"/><Relationship Id="rId9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7.jpeg"/><Relationship Id="rId7" Type="http://schemas.openxmlformats.org/officeDocument/2006/relationships/image" Target="../media/image47.jpeg"/><Relationship Id="rId12" Type="http://schemas.openxmlformats.org/officeDocument/2006/relationships/image" Target="../media/image44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1.jpeg"/><Relationship Id="rId11" Type="http://schemas.openxmlformats.org/officeDocument/2006/relationships/image" Target="../media/image56.png"/><Relationship Id="rId5" Type="http://schemas.openxmlformats.org/officeDocument/2006/relationships/image" Target="../media/image48.jpeg"/><Relationship Id="rId10" Type="http://schemas.openxmlformats.org/officeDocument/2006/relationships/image" Target="../media/image50.jpeg"/><Relationship Id="rId4" Type="http://schemas.openxmlformats.org/officeDocument/2006/relationships/image" Target="../media/image8.png"/><Relationship Id="rId9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2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10" Type="http://schemas.openxmlformats.org/officeDocument/2006/relationships/image" Target="../media/image63.jpeg"/><Relationship Id="rId4" Type="http://schemas.openxmlformats.org/officeDocument/2006/relationships/image" Target="../media/image3.png"/><Relationship Id="rId9" Type="http://schemas.openxmlformats.org/officeDocument/2006/relationships/image" Target="../media/image6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7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5" Type="http://schemas.openxmlformats.org/officeDocument/2006/relationships/image" Target="../media/image10.wm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022"/>
            <a:ext cx="9144000" cy="70350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6C4DC-5AC7-494B-8E70-022DFE2A02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8165"/>
            <a:ext cx="9144000" cy="1463524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chemeClr val="tx1"/>
                </a:solidFill>
              </a:rPr>
              <a:t>Constructing vulnerability maps of material and energy pathways in deltas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5582503"/>
            <a:ext cx="9144000" cy="1463524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228053" y="5709405"/>
            <a:ext cx="4824329" cy="615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dirty="0" err="1" smtClean="0">
                <a:solidFill>
                  <a:prstClr val="black"/>
                </a:solidFill>
                <a:latin typeface="Candara"/>
                <a:cs typeface="Candara"/>
              </a:rPr>
              <a:t>Efi</a:t>
            </a:r>
            <a:r>
              <a:rPr lang="en-US" sz="3600" dirty="0" smtClean="0">
                <a:solidFill>
                  <a:prstClr val="black"/>
                </a:solidFill>
                <a:latin typeface="Candara"/>
                <a:cs typeface="Candara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ndara"/>
                <a:cs typeface="Candara"/>
              </a:rPr>
              <a:t>Foufoula</a:t>
            </a:r>
            <a:r>
              <a:rPr lang="en-US" sz="3600" dirty="0" smtClean="0">
                <a:solidFill>
                  <a:prstClr val="black"/>
                </a:solidFill>
                <a:latin typeface="Candara"/>
                <a:cs typeface="Candara"/>
              </a:rPr>
              <a:t>-Georgiou</a:t>
            </a:r>
            <a:endParaRPr lang="en-US" sz="2000" dirty="0">
              <a:solidFill>
                <a:prstClr val="black"/>
              </a:solidFill>
              <a:latin typeface="Candara"/>
              <a:cs typeface="Candara"/>
            </a:endParaRPr>
          </a:p>
        </p:txBody>
      </p:sp>
      <p:pic>
        <p:nvPicPr>
          <p:cNvPr id="11" name="Picture 10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474"/>
          <a:stretch/>
        </p:blipFill>
        <p:spPr bwMode="auto">
          <a:xfrm>
            <a:off x="3375795" y="5588715"/>
            <a:ext cx="1382774" cy="1065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6397792"/>
            <a:ext cx="1295400" cy="460208"/>
          </a:xfrm>
          <a:prstGeom prst="rect">
            <a:avLst/>
          </a:prstGeom>
        </p:spPr>
      </p:pic>
      <p:pic>
        <p:nvPicPr>
          <p:cNvPr id="14" name="Picture 6" descr="ns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213" y="6268134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5656981"/>
            <a:ext cx="35522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116EDF"/>
                </a:solidFill>
                <a:latin typeface="Arial Rounded MT Bold" pitchFamily="34" charset="0"/>
              </a:rPr>
              <a:t>Deltas in </a:t>
            </a:r>
            <a:r>
              <a:rPr lang="en-US" sz="1500" b="1" dirty="0">
                <a:solidFill>
                  <a:srgbClr val="116EDF"/>
                </a:solidFill>
                <a:latin typeface="Arial Rounded MT Bold" pitchFamily="34" charset="0"/>
              </a:rPr>
              <a:t>T</a:t>
            </a:r>
            <a:r>
              <a:rPr lang="en-US" sz="1500" b="1" dirty="0" smtClean="0">
                <a:solidFill>
                  <a:srgbClr val="116EDF"/>
                </a:solidFill>
                <a:latin typeface="Arial Rounded MT Bold" pitchFamily="34" charset="0"/>
              </a:rPr>
              <a:t>imes of </a:t>
            </a:r>
            <a:r>
              <a:rPr lang="en-US" sz="1500" b="1" dirty="0">
                <a:solidFill>
                  <a:srgbClr val="116EDF"/>
                </a:solidFill>
                <a:latin typeface="Arial Rounded MT Bold" pitchFamily="34" charset="0"/>
              </a:rPr>
              <a:t>C</a:t>
            </a:r>
            <a:r>
              <a:rPr lang="en-US" sz="1500" b="1" dirty="0" smtClean="0">
                <a:solidFill>
                  <a:srgbClr val="116EDF"/>
                </a:solidFill>
                <a:latin typeface="Arial Rounded MT Bold" pitchFamily="34" charset="0"/>
              </a:rPr>
              <a:t>limate Change II</a:t>
            </a:r>
          </a:p>
          <a:p>
            <a:pPr algn="ctr"/>
            <a:r>
              <a:rPr lang="en-US" sz="1500" b="1" dirty="0" smtClean="0">
                <a:solidFill>
                  <a:srgbClr val="116EDF"/>
                </a:solidFill>
                <a:latin typeface="Arial Rounded MT Bold" pitchFamily="34" charset="0"/>
              </a:rPr>
              <a:t>Rotterdam.  September 25, 2014</a:t>
            </a:r>
            <a:endParaRPr lang="en-US" sz="1500" b="1" dirty="0">
              <a:solidFill>
                <a:srgbClr val="116EDF"/>
              </a:solidFill>
              <a:latin typeface="Arial Rounded MT Bold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7437" y="6287869"/>
            <a:ext cx="85422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7200"/>
            <a:r>
              <a:rPr lang="en-US" dirty="0" smtClean="0">
                <a:solidFill>
                  <a:prstClr val="black"/>
                </a:solidFill>
                <a:latin typeface="Candara"/>
                <a:cs typeface="Candara"/>
              </a:rPr>
              <a:t>University of Minnesota</a:t>
            </a:r>
          </a:p>
          <a:p>
            <a:pPr algn="r" defTabSz="457200"/>
            <a:r>
              <a:rPr lang="en-US" dirty="0" smtClean="0">
                <a:solidFill>
                  <a:prstClr val="black"/>
                </a:solidFill>
                <a:latin typeface="Candara"/>
                <a:cs typeface="Candara"/>
              </a:rPr>
              <a:t>Department of Civil, Environmental and Geo- Engineering</a:t>
            </a:r>
            <a:endParaRPr lang="en-US" dirty="0">
              <a:solidFill>
                <a:prstClr val="black"/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36064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/>
      <p:bldP spid="18" grpId="1"/>
      <p:bldP spid="12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78327"/>
            <a:ext cx="7696200" cy="489867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/>
          <p:cNvSpPr txBox="1"/>
          <p:nvPr/>
        </p:nvSpPr>
        <p:spPr>
          <a:xfrm>
            <a:off x="3511056" y="1002268"/>
            <a:ext cx="1664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Wax Lake Delta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0" y="2492727"/>
            <a:ext cx="457200" cy="252000"/>
          </a:xfrm>
          <a:prstGeom prst="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H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58352" y="3559527"/>
            <a:ext cx="457200" cy="252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M</a:t>
            </a:r>
          </a:p>
        </p:txBody>
      </p:sp>
      <p:sp>
        <p:nvSpPr>
          <p:cNvPr id="8" name="Rectangle 7"/>
          <p:cNvSpPr/>
          <p:nvPr/>
        </p:nvSpPr>
        <p:spPr>
          <a:xfrm>
            <a:off x="8382000" y="4473927"/>
            <a:ext cx="457200" cy="252000"/>
          </a:xfrm>
          <a:prstGeom prst="rect">
            <a:avLst/>
          </a:prstGeom>
          <a:solidFill>
            <a:srgbClr val="0000FF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L</a:t>
            </a:r>
          </a:p>
        </p:txBody>
      </p:sp>
      <p:sp>
        <p:nvSpPr>
          <p:cNvPr id="2" name="Rectangle 1"/>
          <p:cNvSpPr/>
          <p:nvPr/>
        </p:nvSpPr>
        <p:spPr>
          <a:xfrm>
            <a:off x="2546241" y="371326"/>
            <a:ext cx="359431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>
                <a:solidFill>
                  <a:prstClr val="black"/>
                </a:solidFill>
              </a:rPr>
              <a:t>Vulnerability Maps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980689" y="9526"/>
            <a:ext cx="1097024" cy="1418215"/>
            <a:chOff x="7980689" y="9525"/>
            <a:chExt cx="1097024" cy="1418215"/>
          </a:xfrm>
          <a:effectLst/>
        </p:grpSpPr>
        <p:sp>
          <p:nvSpPr>
            <p:cNvPr id="10" name="Rectangle 9"/>
            <p:cNvSpPr/>
            <p:nvPr/>
          </p:nvSpPr>
          <p:spPr>
            <a:xfrm>
              <a:off x="7980689" y="9525"/>
              <a:ext cx="1097024" cy="1418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0</a:t>
              </a:r>
              <a:endParaRPr lang="en-US" dirty="0"/>
            </a:p>
          </p:txBody>
        </p:sp>
        <p:pic>
          <p:nvPicPr>
            <p:cNvPr id="11" name="Picture 10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689" y="351842"/>
              <a:ext cx="1097024" cy="10663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689" y="76200"/>
              <a:ext cx="1097024" cy="418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1DDA6-CEA6-41A8-B6B6-4B3307457C0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0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46241" y="371326"/>
            <a:ext cx="359431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>
                <a:solidFill>
                  <a:prstClr val="black"/>
                </a:solidFill>
              </a:rPr>
              <a:t>Vulnerability Maps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97998" y="926068"/>
            <a:ext cx="1290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Niger Delta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0" y="2438400"/>
            <a:ext cx="457200" cy="252000"/>
          </a:xfrm>
          <a:prstGeom prst="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H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58352" y="3505200"/>
            <a:ext cx="457200" cy="252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M</a:t>
            </a:r>
          </a:p>
        </p:txBody>
      </p:sp>
      <p:sp>
        <p:nvSpPr>
          <p:cNvPr id="8" name="Rectangle 7"/>
          <p:cNvSpPr/>
          <p:nvPr/>
        </p:nvSpPr>
        <p:spPr>
          <a:xfrm>
            <a:off x="8382000" y="4419600"/>
            <a:ext cx="457200" cy="252000"/>
          </a:xfrm>
          <a:prstGeom prst="rect">
            <a:avLst/>
          </a:prstGeom>
          <a:solidFill>
            <a:srgbClr val="0000FF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64" y="1676400"/>
            <a:ext cx="7704336" cy="4256573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0" name="Group 9"/>
          <p:cNvGrpSpPr/>
          <p:nvPr/>
        </p:nvGrpSpPr>
        <p:grpSpPr>
          <a:xfrm>
            <a:off x="7980689" y="9526"/>
            <a:ext cx="1097024" cy="1418215"/>
            <a:chOff x="7980689" y="9525"/>
            <a:chExt cx="1097024" cy="1418215"/>
          </a:xfrm>
          <a:effectLst/>
        </p:grpSpPr>
        <p:sp>
          <p:nvSpPr>
            <p:cNvPr id="11" name="Rectangle 10"/>
            <p:cNvSpPr/>
            <p:nvPr/>
          </p:nvSpPr>
          <p:spPr>
            <a:xfrm>
              <a:off x="7980689" y="9525"/>
              <a:ext cx="1097024" cy="1418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0</a:t>
              </a:r>
              <a:endParaRPr lang="en-US" dirty="0"/>
            </a:p>
          </p:txBody>
        </p:sp>
        <p:pic>
          <p:nvPicPr>
            <p:cNvPr id="12" name="Picture 11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689" y="351842"/>
              <a:ext cx="1097024" cy="10663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689" y="76200"/>
              <a:ext cx="1097024" cy="418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1DDA6-CEA6-41A8-B6B6-4B3307457C0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4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Does vulnerability relate to the topology and dynamics of a deltas?  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What metrics capture the topology and dynamics of deltas?</a:t>
            </a:r>
          </a:p>
          <a:p>
            <a:r>
              <a:rPr lang="en-US" sz="2400" dirty="0" smtClean="0"/>
              <a:t>What does the topology and dynamics tell us about the physical processes that generated these deltas? </a:t>
            </a:r>
            <a:endParaRPr lang="en-US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7980689" y="9526"/>
            <a:ext cx="1097024" cy="1418215"/>
            <a:chOff x="7980689" y="9525"/>
            <a:chExt cx="1097024" cy="1418215"/>
          </a:xfrm>
          <a:effectLst/>
        </p:grpSpPr>
        <p:sp>
          <p:nvSpPr>
            <p:cNvPr id="5" name="Rectangle 4"/>
            <p:cNvSpPr/>
            <p:nvPr/>
          </p:nvSpPr>
          <p:spPr>
            <a:xfrm>
              <a:off x="7980689" y="9525"/>
              <a:ext cx="1097024" cy="1418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0</a:t>
              </a:r>
              <a:endParaRPr lang="en-US" dirty="0"/>
            </a:p>
          </p:txBody>
        </p:sp>
        <p:pic>
          <p:nvPicPr>
            <p:cNvPr id="6" name="Picture 5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689" y="351842"/>
              <a:ext cx="1097024" cy="10663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689" y="76200"/>
              <a:ext cx="1097024" cy="418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6" t="4616" r="6742" b="8575"/>
          <a:stretch/>
        </p:blipFill>
        <p:spPr>
          <a:xfrm>
            <a:off x="1600199" y="2387600"/>
            <a:ext cx="2133601" cy="20452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5121" r="7140" b="9520"/>
          <a:stretch/>
        </p:blipFill>
        <p:spPr>
          <a:xfrm>
            <a:off x="4627419" y="2382982"/>
            <a:ext cx="2530764" cy="211281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6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Process =&gt; Shape =&gt; Vulnerability? </a:t>
            </a:r>
            <a:endParaRPr lang="en-US" sz="4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1DDA6-CEA6-41A8-B6B6-4B3307457C0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355" y="1600200"/>
            <a:ext cx="5105400" cy="37311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5533"/>
            <a:ext cx="2321036" cy="19537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914" y="1195141"/>
            <a:ext cx="2466086" cy="23059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15" y="2968058"/>
            <a:ext cx="1828800" cy="16940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91" y="5225775"/>
            <a:ext cx="1751842" cy="13634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623" y="5025658"/>
            <a:ext cx="2362200" cy="15923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5069306"/>
            <a:ext cx="2229110" cy="1676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-2219"/>
            <a:ext cx="2656025" cy="228600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2362200" y="1828800"/>
            <a:ext cx="1828800" cy="6858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1905000" y="2171700"/>
            <a:ext cx="375821" cy="6477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2092911" y="2968058"/>
            <a:ext cx="944114" cy="30854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2362200" y="3501131"/>
            <a:ext cx="914401" cy="1830193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733800" y="4495800"/>
            <a:ext cx="685800" cy="7620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704056" y="3924300"/>
            <a:ext cx="1973858" cy="17145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5922221" y="2968058"/>
            <a:ext cx="859579" cy="77774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509375" y="1135602"/>
            <a:ext cx="803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Colville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15718" y="1025864"/>
            <a:ext cx="7058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Yukon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9470" y="2968058"/>
            <a:ext cx="733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Mossy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0636" y="5162047"/>
            <a:ext cx="939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FFFF00"/>
                </a:solidFill>
              </a:rPr>
              <a:t>WaxLake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97814" y="5069306"/>
            <a:ext cx="7724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Parana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261878" y="5069306"/>
            <a:ext cx="640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Niger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56532" y="1186633"/>
            <a:ext cx="1051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Irrawaddy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37F6-EEEE-46B7-A97E-C4B6F79217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75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-428776" y="1323"/>
            <a:ext cx="9572775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548358" y="5286213"/>
            <a:ext cx="3493805" cy="1573110"/>
            <a:chOff x="762000" y="3456090"/>
            <a:chExt cx="3493805" cy="1573110"/>
          </a:xfrm>
        </p:grpSpPr>
        <p:pic>
          <p:nvPicPr>
            <p:cNvPr id="5" name="Picture 4" descr="YukonScale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39" t="-1" r="27275" b="26761"/>
            <a:stretch/>
          </p:blipFill>
          <p:spPr>
            <a:xfrm>
              <a:off x="762000" y="3456090"/>
              <a:ext cx="1983193" cy="1573110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>
              <a:off x="2413453" y="4867855"/>
              <a:ext cx="200093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2230530" y="4583410"/>
              <a:ext cx="6666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FFFF00"/>
                  </a:solidFill>
                </a:rPr>
                <a:t>10 km</a:t>
              </a:r>
              <a:endParaRPr lang="en-US" sz="1200" b="1" dirty="0">
                <a:solidFill>
                  <a:srgbClr val="FFFF00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00" t="8465" r="10560" b="12197"/>
            <a:stretch/>
          </p:blipFill>
          <p:spPr>
            <a:xfrm>
              <a:off x="2743200" y="3458767"/>
              <a:ext cx="1512605" cy="157043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78286" y="3473412"/>
              <a:ext cx="373630" cy="1792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00"/>
                  </a:solidFill>
                </a:rPr>
                <a:t>Yukon</a:t>
              </a:r>
              <a:endParaRPr lang="en-US" sz="1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287973" y="3627885"/>
            <a:ext cx="3823676" cy="1620000"/>
            <a:chOff x="381000" y="56400"/>
            <a:chExt cx="3823676" cy="1620000"/>
          </a:xfrm>
        </p:grpSpPr>
        <p:pic>
          <p:nvPicPr>
            <p:cNvPr id="18" name="Picture 17" descr="NigerScale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7" r="18206" b="13188"/>
            <a:stretch/>
          </p:blipFill>
          <p:spPr>
            <a:xfrm>
              <a:off x="381000" y="62356"/>
              <a:ext cx="2152058" cy="1614044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860781" y="1146809"/>
              <a:ext cx="517046" cy="2492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</a:rPr>
                <a:t>10 km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2060559" y="1158238"/>
              <a:ext cx="109738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74" t="7983" r="10043" b="11598"/>
            <a:stretch/>
          </p:blipFill>
          <p:spPr>
            <a:xfrm>
              <a:off x="2537029" y="56701"/>
              <a:ext cx="1667647" cy="1619699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81000" y="56400"/>
              <a:ext cx="300582" cy="1587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00"/>
                  </a:solidFill>
                </a:rPr>
                <a:t>Niger</a:t>
              </a:r>
              <a:endParaRPr lang="en-US" sz="1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275477" y="1875120"/>
            <a:ext cx="2108505" cy="1622880"/>
            <a:chOff x="1295400" y="5235120"/>
            <a:chExt cx="2108505" cy="1622880"/>
          </a:xfrm>
        </p:grpSpPr>
        <p:pic>
          <p:nvPicPr>
            <p:cNvPr id="24" name="Picture 23" descr="IrrawaddyScale.jp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21" r="42096" b="11040"/>
            <a:stretch/>
          </p:blipFill>
          <p:spPr>
            <a:xfrm>
              <a:off x="1295400" y="5238000"/>
              <a:ext cx="1019784" cy="162000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295400" y="5238000"/>
              <a:ext cx="482538" cy="1553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00"/>
                  </a:solidFill>
                </a:rPr>
                <a:t>Irrawaddy</a:t>
              </a:r>
              <a:endParaRPr lang="en-US" sz="1600" b="1" dirty="0">
                <a:solidFill>
                  <a:srgbClr val="FFFF00"/>
                </a:solidFill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4" t="8255" r="10697" b="11761"/>
            <a:stretch/>
          </p:blipFill>
          <p:spPr>
            <a:xfrm>
              <a:off x="2320020" y="5235120"/>
              <a:ext cx="1083885" cy="160020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1812684" y="6374331"/>
              <a:ext cx="517046" cy="2492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</a:rPr>
                <a:t>10 km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2035472" y="6368504"/>
              <a:ext cx="140407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5334000" y="152400"/>
            <a:ext cx="3324954" cy="1981200"/>
            <a:chOff x="5105400" y="152400"/>
            <a:chExt cx="3324954" cy="1981200"/>
          </a:xfrm>
        </p:grpSpPr>
        <p:pic>
          <p:nvPicPr>
            <p:cNvPr id="30" name="Picture 29" descr="ColvilleScale.jp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28" r="22634" b="16050"/>
            <a:stretch/>
          </p:blipFill>
          <p:spPr>
            <a:xfrm>
              <a:off x="5105400" y="152400"/>
              <a:ext cx="1780336" cy="198000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5105400" y="152400"/>
              <a:ext cx="526296" cy="221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00"/>
                  </a:solidFill>
                </a:rPr>
                <a:t>Colville</a:t>
              </a:r>
              <a:endParaRPr lang="en-US" sz="1600" b="1" dirty="0">
                <a:solidFill>
                  <a:srgbClr val="FFFF00"/>
                </a:solidFill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82" t="9313" r="18321" b="11973"/>
            <a:stretch/>
          </p:blipFill>
          <p:spPr>
            <a:xfrm flipH="1">
              <a:off x="6858000" y="152400"/>
              <a:ext cx="1572354" cy="1981200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6215341" y="1506500"/>
              <a:ext cx="546150" cy="3046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</a:rPr>
                <a:t>1 km</a:t>
              </a: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6420509" y="1500131"/>
              <a:ext cx="82538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4707608" y="2286000"/>
            <a:ext cx="4382859" cy="1980000"/>
            <a:chOff x="4707608" y="2514600"/>
            <a:chExt cx="4382859" cy="1980000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27" t="8228" r="10477" b="12541"/>
            <a:stretch/>
          </p:blipFill>
          <p:spPr>
            <a:xfrm>
              <a:off x="6934200" y="2514600"/>
              <a:ext cx="2156267" cy="1966800"/>
            </a:xfrm>
            <a:prstGeom prst="rect">
              <a:avLst/>
            </a:prstGeom>
          </p:spPr>
        </p:pic>
        <p:pic>
          <p:nvPicPr>
            <p:cNvPr id="43" name="Picture 42" descr="WaxLakeScale.jpg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09" r="20335" b="15395"/>
            <a:stretch/>
          </p:blipFill>
          <p:spPr>
            <a:xfrm>
              <a:off x="4716000" y="2514600"/>
              <a:ext cx="2265639" cy="1980000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4707608" y="2514600"/>
              <a:ext cx="569992" cy="1919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00"/>
                  </a:solidFill>
                </a:rPr>
                <a:t>Wax Lake</a:t>
              </a:r>
              <a:endParaRPr lang="en-US" sz="1600" b="1" dirty="0">
                <a:solidFill>
                  <a:srgbClr val="FFFF00"/>
                </a:solidFill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6134400" y="3961800"/>
              <a:ext cx="177562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/>
            <p:cNvSpPr/>
            <p:nvPr/>
          </p:nvSpPr>
          <p:spPr>
            <a:xfrm>
              <a:off x="5943871" y="3967313"/>
              <a:ext cx="546150" cy="3046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solidFill>
                    <a:srgbClr val="FFFF00"/>
                  </a:solidFill>
                </a:rPr>
                <a:t>1 </a:t>
              </a:r>
              <a:r>
                <a:rPr lang="en-US" sz="1200" b="1" dirty="0">
                  <a:solidFill>
                    <a:srgbClr val="FFFF00"/>
                  </a:solidFill>
                </a:rPr>
                <a:t>km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14980" y="132600"/>
            <a:ext cx="4200408" cy="1620000"/>
            <a:chOff x="304800" y="1752600"/>
            <a:chExt cx="4200408" cy="1620000"/>
          </a:xfrm>
        </p:grpSpPr>
        <p:pic>
          <p:nvPicPr>
            <p:cNvPr id="53" name="Picture 52" descr="ParanaScale.jpg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395" b="21294"/>
            <a:stretch/>
          </p:blipFill>
          <p:spPr>
            <a:xfrm>
              <a:off x="304800" y="1752600"/>
              <a:ext cx="2420544" cy="1620000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304800" y="1752600"/>
              <a:ext cx="383400" cy="1680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00"/>
                  </a:solidFill>
                </a:rPr>
                <a:t>Parana</a:t>
              </a:r>
              <a:endParaRPr lang="en-US" sz="1600" b="1" dirty="0">
                <a:solidFill>
                  <a:srgbClr val="FFFF00"/>
                </a:solidFill>
              </a:endParaRP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93" t="8476" r="18102" b="12429"/>
            <a:stretch/>
          </p:blipFill>
          <p:spPr>
            <a:xfrm>
              <a:off x="2725345" y="1752600"/>
              <a:ext cx="1779863" cy="1615446"/>
            </a:xfrm>
            <a:prstGeom prst="rect">
              <a:avLst/>
            </a:prstGeom>
          </p:spPr>
        </p:pic>
        <p:cxnSp>
          <p:nvCxnSpPr>
            <p:cNvPr id="56" name="Straight Connector 55"/>
            <p:cNvCxnSpPr/>
            <p:nvPr/>
          </p:nvCxnSpPr>
          <p:spPr>
            <a:xfrm>
              <a:off x="1477252" y="3057425"/>
              <a:ext cx="116143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56"/>
            <p:cNvSpPr/>
            <p:nvPr/>
          </p:nvSpPr>
          <p:spPr>
            <a:xfrm>
              <a:off x="1273525" y="3052298"/>
              <a:ext cx="517046" cy="2492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</a:rPr>
                <a:t>10 km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5181600" y="4419600"/>
            <a:ext cx="3583661" cy="1980000"/>
            <a:chOff x="5029200" y="4851070"/>
            <a:chExt cx="3583661" cy="1980000"/>
          </a:xfrm>
        </p:grpSpPr>
        <p:pic>
          <p:nvPicPr>
            <p:cNvPr id="61" name="Picture 60" descr="MossyScale.jpg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59" r="28337" b="10891"/>
            <a:stretch/>
          </p:blipFill>
          <p:spPr>
            <a:xfrm>
              <a:off x="5029200" y="4851070"/>
              <a:ext cx="1786400" cy="1980000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64" t="8704" r="10389" b="12372"/>
            <a:stretch/>
          </p:blipFill>
          <p:spPr>
            <a:xfrm>
              <a:off x="6781800" y="4865460"/>
              <a:ext cx="1831061" cy="1950014"/>
            </a:xfrm>
            <a:prstGeom prst="rect">
              <a:avLst/>
            </a:prstGeom>
          </p:spPr>
        </p:pic>
        <p:sp>
          <p:nvSpPr>
            <p:cNvPr id="63" name="Rectangle 62"/>
            <p:cNvSpPr/>
            <p:nvPr/>
          </p:nvSpPr>
          <p:spPr>
            <a:xfrm>
              <a:off x="6286500" y="6024550"/>
              <a:ext cx="546150" cy="3046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</a:rPr>
                <a:t>1 km</a:t>
              </a:r>
            </a:p>
          </p:txBody>
        </p:sp>
        <p:cxnSp>
          <p:nvCxnSpPr>
            <p:cNvPr id="64" name="Straight Connector 63"/>
            <p:cNvCxnSpPr/>
            <p:nvPr/>
          </p:nvCxnSpPr>
          <p:spPr>
            <a:xfrm>
              <a:off x="6410437" y="6042004"/>
              <a:ext cx="316488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/>
            <p:cNvSpPr/>
            <p:nvPr/>
          </p:nvSpPr>
          <p:spPr>
            <a:xfrm>
              <a:off x="5029200" y="4851070"/>
              <a:ext cx="808717" cy="3724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solidFill>
                    <a:srgbClr val="FFFF00"/>
                  </a:solidFill>
                </a:rPr>
                <a:t>Mossy</a:t>
              </a:r>
              <a:endParaRPr lang="en-US" sz="16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47" name="Rectangle 46"/>
          <p:cNvSpPr/>
          <p:nvPr/>
        </p:nvSpPr>
        <p:spPr>
          <a:xfrm>
            <a:off x="6377708" y="6482882"/>
            <a:ext cx="2763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(Smart and </a:t>
            </a:r>
            <a:r>
              <a:rPr lang="en-US" b="1" dirty="0" err="1" smtClean="0">
                <a:solidFill>
                  <a:srgbClr val="FFFF00"/>
                </a:solidFill>
              </a:rPr>
              <a:t>Moruzzi</a:t>
            </a:r>
            <a:r>
              <a:rPr lang="en-US" b="1" dirty="0" smtClean="0">
                <a:solidFill>
                  <a:srgbClr val="FFFF00"/>
                </a:solidFill>
              </a:rPr>
              <a:t>, 1972)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37F6-EEEE-46B7-A97E-C4B6F79217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73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1" y="12954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dirty="0" smtClean="0"/>
              <a:t>1.  Tree structure (Subnetworks are linear paths) versus loopy structure </a:t>
            </a:r>
            <a:r>
              <a:rPr lang="en-US" dirty="0"/>
              <a:t>(Subnetworks contain multiple paths between the apex and the outlet)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2429470"/>
            <a:ext cx="784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dirty="0" smtClean="0"/>
              <a:t>2.  How many Links (Flux) are shared among the different subnetworks.  (Do some deltas  consist of a set of pretty independent units/subnetworks, versus others that consist of a ‘core’ that is common to all the subnetworks?) 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7980689" y="9526"/>
            <a:ext cx="1097024" cy="1418215"/>
            <a:chOff x="7980689" y="9525"/>
            <a:chExt cx="1097024" cy="1418215"/>
          </a:xfrm>
          <a:effectLst/>
        </p:grpSpPr>
        <p:sp>
          <p:nvSpPr>
            <p:cNvPr id="15" name="Rectangle 14"/>
            <p:cNvSpPr/>
            <p:nvPr/>
          </p:nvSpPr>
          <p:spPr>
            <a:xfrm>
              <a:off x="7980689" y="9525"/>
              <a:ext cx="1097024" cy="1418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0</a:t>
              </a:r>
              <a:endParaRPr lang="en-US" dirty="0"/>
            </a:p>
          </p:txBody>
        </p:sp>
        <p:pic>
          <p:nvPicPr>
            <p:cNvPr id="16" name="Picture 15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689" y="351842"/>
              <a:ext cx="1097024" cy="10663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689" y="76200"/>
              <a:ext cx="1097024" cy="418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1733550" y="3429000"/>
            <a:ext cx="2762250" cy="2619375"/>
            <a:chOff x="1733550" y="3429000"/>
            <a:chExt cx="2762250" cy="2619375"/>
          </a:xfrm>
        </p:grpSpPr>
        <p:pic>
          <p:nvPicPr>
            <p:cNvPr id="19" name="Picture 18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1773" r="1773" b="51241"/>
            <a:stretch/>
          </p:blipFill>
          <p:spPr>
            <a:xfrm>
              <a:off x="1905000" y="3524250"/>
              <a:ext cx="2590800" cy="2524125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1752600" y="3429000"/>
              <a:ext cx="6858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733550" y="3733800"/>
              <a:ext cx="247650" cy="2314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800600" y="3352800"/>
            <a:ext cx="2686050" cy="2686050"/>
            <a:chOff x="4800600" y="3352800"/>
            <a:chExt cx="2686050" cy="2686050"/>
          </a:xfrm>
        </p:grpSpPr>
        <p:pic>
          <p:nvPicPr>
            <p:cNvPr id="18" name="Picture 17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19" t="50000" r="1418" b="1418"/>
            <a:stretch/>
          </p:blipFill>
          <p:spPr>
            <a:xfrm>
              <a:off x="4953000" y="3429000"/>
              <a:ext cx="2533650" cy="260985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4800600" y="3352800"/>
              <a:ext cx="6858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143500" y="3352800"/>
              <a:ext cx="2343150" cy="266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2022776" y="6048375"/>
            <a:ext cx="5444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r>
              <a:rPr lang="en-US" sz="1600" i="1" dirty="0" smtClean="0"/>
              <a:t>(n is the number of subnetworks to which a given link belongs)</a:t>
            </a:r>
            <a:endParaRPr lang="en-US" sz="16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37F6-EEEE-46B7-A97E-C4B6F79217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6200" y="207258"/>
            <a:ext cx="783928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prstClr val="black"/>
                </a:solidFill>
              </a:rPr>
              <a:t>Geometric Complexity/Dynamic Exchange</a:t>
            </a:r>
            <a:endParaRPr lang="en-US" sz="35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53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7980689" y="9526"/>
            <a:ext cx="1097024" cy="1418215"/>
            <a:chOff x="7980689" y="9525"/>
            <a:chExt cx="1097024" cy="1418215"/>
          </a:xfrm>
          <a:effectLst/>
        </p:grpSpPr>
        <p:sp>
          <p:nvSpPr>
            <p:cNvPr id="34" name="Rectangle 33"/>
            <p:cNvSpPr/>
            <p:nvPr/>
          </p:nvSpPr>
          <p:spPr>
            <a:xfrm>
              <a:off x="7980689" y="9525"/>
              <a:ext cx="1097024" cy="1418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0</a:t>
              </a:r>
              <a:endParaRPr lang="en-US" dirty="0"/>
            </a:p>
          </p:txBody>
        </p:sp>
        <p:pic>
          <p:nvPicPr>
            <p:cNvPr id="35" name="Picture 34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689" y="351842"/>
              <a:ext cx="1097024" cy="10663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689" y="76200"/>
              <a:ext cx="1097024" cy="418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8" t="6494" r="8216" b="6629"/>
          <a:stretch/>
        </p:blipFill>
        <p:spPr>
          <a:xfrm>
            <a:off x="1380028" y="1512332"/>
            <a:ext cx="6087572" cy="33644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96781" y="986135"/>
            <a:ext cx="2381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Alternative Paths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8476" r="18102" b="12429"/>
          <a:stretch/>
        </p:blipFill>
        <p:spPr>
          <a:xfrm>
            <a:off x="107166" y="5398531"/>
            <a:ext cx="1188234" cy="10784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4" t="8255" r="10697" b="11761"/>
          <a:stretch/>
        </p:blipFill>
        <p:spPr>
          <a:xfrm>
            <a:off x="1380028" y="5105400"/>
            <a:ext cx="982172" cy="14500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4" t="7983" r="10043" b="11598"/>
          <a:stretch/>
        </p:blipFill>
        <p:spPr>
          <a:xfrm>
            <a:off x="2422560" y="5181600"/>
            <a:ext cx="1376864" cy="13372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0" t="8465" r="10560" b="12197"/>
          <a:stretch/>
        </p:blipFill>
        <p:spPr>
          <a:xfrm>
            <a:off x="3886200" y="5217104"/>
            <a:ext cx="1213503" cy="12598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7" t="8228" r="10477" b="12541"/>
          <a:stretch/>
        </p:blipFill>
        <p:spPr>
          <a:xfrm>
            <a:off x="6515575" y="5330610"/>
            <a:ext cx="1256825" cy="11463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t="8704" r="10389" b="12372"/>
          <a:stretch/>
        </p:blipFill>
        <p:spPr>
          <a:xfrm>
            <a:off x="7848600" y="5181600"/>
            <a:ext cx="1215295" cy="12942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208732" y="6514136"/>
            <a:ext cx="874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Parana        Irrawaddy          Niger                  Yukon             Colville           Wax Lake           Mossy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2" t="9313" r="18321" b="11973"/>
          <a:stretch/>
        </p:blipFill>
        <p:spPr>
          <a:xfrm flipH="1">
            <a:off x="5181600" y="4953000"/>
            <a:ext cx="1269978" cy="1600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Rectangle 23"/>
          <p:cNvSpPr/>
          <p:nvPr/>
        </p:nvSpPr>
        <p:spPr>
          <a:xfrm>
            <a:off x="2209800" y="207258"/>
            <a:ext cx="424866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prstClr val="black"/>
                </a:solidFill>
              </a:rPr>
              <a:t>Geometric Complexity</a:t>
            </a:r>
            <a:endParaRPr lang="en-US" sz="3500" dirty="0">
              <a:solidFill>
                <a:prstClr val="black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6" t="4616" r="6742" b="8575"/>
          <a:stretch/>
        </p:blipFill>
        <p:spPr>
          <a:xfrm>
            <a:off x="7508105" y="2445033"/>
            <a:ext cx="1448856" cy="144116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5121" r="7140" b="9520"/>
          <a:stretch/>
        </p:blipFill>
        <p:spPr>
          <a:xfrm>
            <a:off x="107166" y="2375196"/>
            <a:ext cx="1466297" cy="140074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37F6-EEEE-46B7-A97E-C4B6F79217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16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443457" y="228600"/>
            <a:ext cx="7481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Differences from some deltas (or subnetworks) to others?</a:t>
            </a:r>
            <a:endParaRPr lang="en-US" sz="2400" b="1" dirty="0"/>
          </a:p>
        </p:txBody>
      </p:sp>
      <p:grpSp>
        <p:nvGrpSpPr>
          <p:cNvPr id="33" name="Group 32"/>
          <p:cNvGrpSpPr/>
          <p:nvPr/>
        </p:nvGrpSpPr>
        <p:grpSpPr>
          <a:xfrm>
            <a:off x="7980689" y="9526"/>
            <a:ext cx="1097024" cy="1418215"/>
            <a:chOff x="7980689" y="9525"/>
            <a:chExt cx="1097024" cy="1418215"/>
          </a:xfrm>
          <a:effectLst/>
        </p:grpSpPr>
        <p:sp>
          <p:nvSpPr>
            <p:cNvPr id="34" name="Rectangle 33"/>
            <p:cNvSpPr/>
            <p:nvPr/>
          </p:nvSpPr>
          <p:spPr>
            <a:xfrm>
              <a:off x="7980689" y="9525"/>
              <a:ext cx="1097024" cy="1418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0</a:t>
              </a:r>
              <a:endParaRPr lang="en-US" dirty="0"/>
            </a:p>
          </p:txBody>
        </p:sp>
        <p:pic>
          <p:nvPicPr>
            <p:cNvPr id="35" name="Picture 34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689" y="351842"/>
              <a:ext cx="1097024" cy="10663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689" y="76200"/>
              <a:ext cx="1097024" cy="418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8476" r="18102" b="12429"/>
          <a:stretch/>
        </p:blipFill>
        <p:spPr>
          <a:xfrm>
            <a:off x="107166" y="5398531"/>
            <a:ext cx="1188234" cy="10784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4" t="8255" r="10697" b="11761"/>
          <a:stretch/>
        </p:blipFill>
        <p:spPr>
          <a:xfrm>
            <a:off x="1380028" y="5105400"/>
            <a:ext cx="982172" cy="14500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4" t="7983" r="10043" b="11598"/>
          <a:stretch/>
        </p:blipFill>
        <p:spPr>
          <a:xfrm>
            <a:off x="2422560" y="5181600"/>
            <a:ext cx="1376864" cy="13372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0" t="8465" r="10560" b="12197"/>
          <a:stretch/>
        </p:blipFill>
        <p:spPr>
          <a:xfrm>
            <a:off x="3886200" y="5217104"/>
            <a:ext cx="1213503" cy="12598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7" t="8228" r="10477" b="12541"/>
          <a:stretch/>
        </p:blipFill>
        <p:spPr>
          <a:xfrm>
            <a:off x="6515575" y="5330610"/>
            <a:ext cx="1256825" cy="11463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t="8704" r="10389" b="12372"/>
          <a:stretch/>
        </p:blipFill>
        <p:spPr>
          <a:xfrm>
            <a:off x="7848600" y="5181600"/>
            <a:ext cx="1215295" cy="12942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2668788" y="986135"/>
            <a:ext cx="3637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Sharing:   Communal Space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9" t="4294" r="8092" b="5892"/>
          <a:stretch/>
        </p:blipFill>
        <p:spPr>
          <a:xfrm>
            <a:off x="1752600" y="1600200"/>
            <a:ext cx="5611249" cy="31297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25" y="1688688"/>
            <a:ext cx="1171575" cy="14763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86200" y="4659868"/>
            <a:ext cx="140391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Subnetworks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 rot="16200000">
            <a:off x="1243422" y="2980398"/>
            <a:ext cx="64902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Links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8732" y="6514136"/>
            <a:ext cx="874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Parana        Irrawaddy          Niger                  Yukon             Colville           Wax Lake           Mossy</a:t>
            </a:r>
            <a:endParaRPr lang="en-US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2" t="9313" r="18321" b="11973"/>
          <a:stretch/>
        </p:blipFill>
        <p:spPr>
          <a:xfrm flipH="1">
            <a:off x="5181600" y="4953000"/>
            <a:ext cx="1269978" cy="1600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37F6-EEEE-46B7-A97E-C4B6F79217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17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7980689" y="9526"/>
            <a:ext cx="1097024" cy="1418215"/>
            <a:chOff x="7980689" y="9525"/>
            <a:chExt cx="1097024" cy="1418215"/>
          </a:xfrm>
          <a:effectLst/>
        </p:grpSpPr>
        <p:sp>
          <p:nvSpPr>
            <p:cNvPr id="34" name="Rectangle 33"/>
            <p:cNvSpPr/>
            <p:nvPr/>
          </p:nvSpPr>
          <p:spPr>
            <a:xfrm>
              <a:off x="7980689" y="9525"/>
              <a:ext cx="1097024" cy="1418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0</a:t>
              </a:r>
              <a:endParaRPr lang="en-US" dirty="0"/>
            </a:p>
          </p:txBody>
        </p:sp>
        <p:pic>
          <p:nvPicPr>
            <p:cNvPr id="35" name="Picture 34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689" y="351842"/>
              <a:ext cx="1097024" cy="10663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689" y="76200"/>
              <a:ext cx="1097024" cy="418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sp>
        <p:nvSpPr>
          <p:cNvPr id="2" name="Rectangle 1"/>
          <p:cNvSpPr/>
          <p:nvPr/>
        </p:nvSpPr>
        <p:spPr>
          <a:xfrm>
            <a:off x="3879405" y="986135"/>
            <a:ext cx="12162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Leakage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8476" r="18102" b="12429"/>
          <a:stretch/>
        </p:blipFill>
        <p:spPr>
          <a:xfrm>
            <a:off x="107166" y="5398531"/>
            <a:ext cx="1188234" cy="10784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4" t="8255" r="10697" b="11761"/>
          <a:stretch/>
        </p:blipFill>
        <p:spPr>
          <a:xfrm>
            <a:off x="1380028" y="5105400"/>
            <a:ext cx="982172" cy="14500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4" t="7983" r="10043" b="11598"/>
          <a:stretch/>
        </p:blipFill>
        <p:spPr>
          <a:xfrm>
            <a:off x="2422560" y="5181600"/>
            <a:ext cx="1376864" cy="13372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0" t="8465" r="10560" b="12197"/>
          <a:stretch/>
        </p:blipFill>
        <p:spPr>
          <a:xfrm>
            <a:off x="3886200" y="5217104"/>
            <a:ext cx="1213503" cy="12598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7" t="8228" r="10477" b="12541"/>
          <a:stretch/>
        </p:blipFill>
        <p:spPr>
          <a:xfrm>
            <a:off x="6515575" y="5330610"/>
            <a:ext cx="1256825" cy="11463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t="8704" r="10389" b="12372"/>
          <a:stretch/>
        </p:blipFill>
        <p:spPr>
          <a:xfrm>
            <a:off x="7848600" y="5181600"/>
            <a:ext cx="1215295" cy="12942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208732" y="6514136"/>
            <a:ext cx="874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Parana        Irrawaddy          Niger                  Yukon             Colville           Wax Lake           Mossy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2" t="9313" r="18321" b="11973"/>
          <a:stretch/>
        </p:blipFill>
        <p:spPr>
          <a:xfrm flipH="1">
            <a:off x="5181600" y="4953000"/>
            <a:ext cx="1269978" cy="1600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2" t="3300" r="7500" b="6775"/>
          <a:stretch/>
        </p:blipFill>
        <p:spPr>
          <a:xfrm>
            <a:off x="1563465" y="1431636"/>
            <a:ext cx="5858972" cy="338023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590800" y="223422"/>
            <a:ext cx="357565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prstClr val="black"/>
                </a:solidFill>
              </a:rPr>
              <a:t>Dynamic Exchange</a:t>
            </a:r>
            <a:endParaRPr lang="en-US" sz="3500" dirty="0">
              <a:solidFill>
                <a:prstClr val="black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5121" r="7140" b="9520"/>
          <a:stretch/>
        </p:blipFill>
        <p:spPr>
          <a:xfrm>
            <a:off x="107166" y="2376495"/>
            <a:ext cx="1466297" cy="14007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6" t="4616" r="6742" b="8575"/>
          <a:stretch/>
        </p:blipFill>
        <p:spPr>
          <a:xfrm>
            <a:off x="7508105" y="2441448"/>
            <a:ext cx="1448856" cy="1441167"/>
          </a:xfrm>
          <a:prstGeom prst="rect">
            <a:avLst/>
          </a:prstGeom>
        </p:spPr>
      </p:pic>
      <p:sp>
        <p:nvSpPr>
          <p:cNvPr id="28" name="Right Arrow 27"/>
          <p:cNvSpPr/>
          <p:nvPr/>
        </p:nvSpPr>
        <p:spPr>
          <a:xfrm rot="10470562">
            <a:off x="8102414" y="2678433"/>
            <a:ext cx="298122" cy="168955"/>
          </a:xfrm>
          <a:prstGeom prst="rightArrow">
            <a:avLst/>
          </a:prstGeom>
          <a:solidFill>
            <a:schemeClr val="tx1">
              <a:alpha val="35000"/>
            </a:schemeClr>
          </a:solidFill>
          <a:ln>
            <a:solidFill>
              <a:schemeClr val="tx1">
                <a:alpha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ight Arrow 28"/>
          <p:cNvSpPr/>
          <p:nvPr/>
        </p:nvSpPr>
        <p:spPr>
          <a:xfrm rot="6840735">
            <a:off x="8035951" y="3066523"/>
            <a:ext cx="279509" cy="185421"/>
          </a:xfrm>
          <a:prstGeom prst="rightArrow">
            <a:avLst/>
          </a:prstGeom>
          <a:solidFill>
            <a:schemeClr val="tx1">
              <a:alpha val="35000"/>
            </a:schemeClr>
          </a:solidFill>
          <a:ln>
            <a:solidFill>
              <a:schemeClr val="tx1">
                <a:alpha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ight Arrow 30"/>
          <p:cNvSpPr/>
          <p:nvPr/>
        </p:nvSpPr>
        <p:spPr>
          <a:xfrm rot="12077814">
            <a:off x="8018573" y="2807285"/>
            <a:ext cx="276800" cy="172578"/>
          </a:xfrm>
          <a:prstGeom prst="rightArrow">
            <a:avLst/>
          </a:prstGeom>
          <a:solidFill>
            <a:schemeClr val="tx1">
              <a:alpha val="35000"/>
            </a:schemeClr>
          </a:solidFill>
          <a:ln>
            <a:solidFill>
              <a:schemeClr val="tx1">
                <a:alpha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Right Arrow 36"/>
          <p:cNvSpPr/>
          <p:nvPr/>
        </p:nvSpPr>
        <p:spPr>
          <a:xfrm rot="11438613">
            <a:off x="7818414" y="2904580"/>
            <a:ext cx="287717" cy="178531"/>
          </a:xfrm>
          <a:prstGeom prst="rightArrow">
            <a:avLst/>
          </a:prstGeom>
          <a:solidFill>
            <a:schemeClr val="tx1">
              <a:alpha val="35000"/>
            </a:schemeClr>
          </a:solidFill>
          <a:ln>
            <a:solidFill>
              <a:schemeClr val="tx1">
                <a:alpha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Right Arrow 45"/>
          <p:cNvSpPr/>
          <p:nvPr/>
        </p:nvSpPr>
        <p:spPr>
          <a:xfrm rot="224097">
            <a:off x="1233965" y="2817539"/>
            <a:ext cx="207000" cy="217456"/>
          </a:xfrm>
          <a:prstGeom prst="rightArrow">
            <a:avLst/>
          </a:prstGeom>
          <a:solidFill>
            <a:schemeClr val="tx1">
              <a:alpha val="35000"/>
            </a:schemeClr>
          </a:solidFill>
          <a:ln>
            <a:solidFill>
              <a:schemeClr val="tx1">
                <a:alpha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Right Arrow 48"/>
          <p:cNvSpPr/>
          <p:nvPr/>
        </p:nvSpPr>
        <p:spPr>
          <a:xfrm rot="224097">
            <a:off x="1233964" y="2969939"/>
            <a:ext cx="207000" cy="217456"/>
          </a:xfrm>
          <a:prstGeom prst="rightArrow">
            <a:avLst/>
          </a:prstGeom>
          <a:solidFill>
            <a:schemeClr val="tx1">
              <a:alpha val="35000"/>
            </a:schemeClr>
          </a:solidFill>
          <a:ln>
            <a:solidFill>
              <a:schemeClr val="tx1">
                <a:alpha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0" name="Right Arrow 49"/>
          <p:cNvSpPr/>
          <p:nvPr/>
        </p:nvSpPr>
        <p:spPr>
          <a:xfrm rot="224097">
            <a:off x="1241839" y="3158931"/>
            <a:ext cx="207000" cy="217456"/>
          </a:xfrm>
          <a:prstGeom prst="rightArrow">
            <a:avLst/>
          </a:prstGeom>
          <a:solidFill>
            <a:schemeClr val="tx1">
              <a:alpha val="35000"/>
            </a:schemeClr>
          </a:solidFill>
          <a:ln>
            <a:solidFill>
              <a:schemeClr val="tx1">
                <a:alpha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Right Arrow 50"/>
          <p:cNvSpPr/>
          <p:nvPr/>
        </p:nvSpPr>
        <p:spPr>
          <a:xfrm rot="224097">
            <a:off x="1157765" y="3389410"/>
            <a:ext cx="207000" cy="217456"/>
          </a:xfrm>
          <a:prstGeom prst="rightArrow">
            <a:avLst/>
          </a:prstGeom>
          <a:solidFill>
            <a:schemeClr val="tx1">
              <a:alpha val="35000"/>
            </a:schemeClr>
          </a:solidFill>
          <a:ln>
            <a:solidFill>
              <a:schemeClr val="tx1">
                <a:alpha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Right Arrow 51"/>
          <p:cNvSpPr/>
          <p:nvPr/>
        </p:nvSpPr>
        <p:spPr>
          <a:xfrm rot="10575788">
            <a:off x="725283" y="2859540"/>
            <a:ext cx="230063" cy="211855"/>
          </a:xfrm>
          <a:prstGeom prst="rightArrow">
            <a:avLst/>
          </a:prstGeom>
          <a:solidFill>
            <a:schemeClr val="tx1">
              <a:alpha val="35000"/>
            </a:schemeClr>
          </a:solidFill>
          <a:ln>
            <a:solidFill>
              <a:schemeClr val="tx1">
                <a:alpha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Right Arrow 53"/>
          <p:cNvSpPr/>
          <p:nvPr/>
        </p:nvSpPr>
        <p:spPr>
          <a:xfrm rot="10575788">
            <a:off x="755991" y="3062649"/>
            <a:ext cx="230063" cy="211855"/>
          </a:xfrm>
          <a:prstGeom prst="rightArrow">
            <a:avLst/>
          </a:prstGeom>
          <a:solidFill>
            <a:schemeClr val="tx1">
              <a:alpha val="35000"/>
            </a:schemeClr>
          </a:solidFill>
          <a:ln>
            <a:solidFill>
              <a:schemeClr val="tx1">
                <a:alpha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Right Arrow 54"/>
          <p:cNvSpPr/>
          <p:nvPr/>
        </p:nvSpPr>
        <p:spPr>
          <a:xfrm rot="10575788">
            <a:off x="700362" y="3264711"/>
            <a:ext cx="230063" cy="211855"/>
          </a:xfrm>
          <a:prstGeom prst="rightArrow">
            <a:avLst/>
          </a:prstGeom>
          <a:solidFill>
            <a:schemeClr val="tx1">
              <a:alpha val="35000"/>
            </a:schemeClr>
          </a:solidFill>
          <a:ln>
            <a:solidFill>
              <a:schemeClr val="tx1">
                <a:alpha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6" name="Right Arrow 55"/>
          <p:cNvSpPr/>
          <p:nvPr/>
        </p:nvSpPr>
        <p:spPr>
          <a:xfrm rot="10575788">
            <a:off x="776562" y="3405729"/>
            <a:ext cx="230063" cy="211855"/>
          </a:xfrm>
          <a:prstGeom prst="rightArrow">
            <a:avLst/>
          </a:prstGeom>
          <a:solidFill>
            <a:schemeClr val="tx1">
              <a:alpha val="35000"/>
            </a:schemeClr>
          </a:solidFill>
          <a:ln>
            <a:solidFill>
              <a:schemeClr val="tx1">
                <a:alpha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Right Arrow 56"/>
          <p:cNvSpPr/>
          <p:nvPr/>
        </p:nvSpPr>
        <p:spPr>
          <a:xfrm rot="10575788">
            <a:off x="864277" y="2578061"/>
            <a:ext cx="230063" cy="211855"/>
          </a:xfrm>
          <a:prstGeom prst="rightArrow">
            <a:avLst/>
          </a:prstGeom>
          <a:solidFill>
            <a:schemeClr val="tx1">
              <a:alpha val="35000"/>
            </a:schemeClr>
          </a:solidFill>
          <a:ln>
            <a:solidFill>
              <a:schemeClr val="tx1">
                <a:alpha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Right Arrow 57"/>
          <p:cNvSpPr/>
          <p:nvPr/>
        </p:nvSpPr>
        <p:spPr>
          <a:xfrm rot="11195420">
            <a:off x="7721531" y="2986167"/>
            <a:ext cx="262182" cy="205337"/>
          </a:xfrm>
          <a:prstGeom prst="rightArrow">
            <a:avLst/>
          </a:prstGeom>
          <a:solidFill>
            <a:schemeClr val="tx1">
              <a:alpha val="35000"/>
            </a:schemeClr>
          </a:solidFill>
          <a:ln>
            <a:solidFill>
              <a:schemeClr val="tx1">
                <a:alpha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9" name="Right Arrow 58"/>
          <p:cNvSpPr/>
          <p:nvPr/>
        </p:nvSpPr>
        <p:spPr>
          <a:xfrm rot="11195420">
            <a:off x="7507734" y="3094963"/>
            <a:ext cx="262182" cy="205337"/>
          </a:xfrm>
          <a:prstGeom prst="rightArrow">
            <a:avLst/>
          </a:prstGeom>
          <a:solidFill>
            <a:schemeClr val="tx1">
              <a:alpha val="35000"/>
            </a:schemeClr>
          </a:solidFill>
          <a:ln>
            <a:solidFill>
              <a:schemeClr val="tx1">
                <a:alpha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0" name="Right Arrow 59"/>
          <p:cNvSpPr/>
          <p:nvPr/>
        </p:nvSpPr>
        <p:spPr>
          <a:xfrm rot="7405122">
            <a:off x="7700523" y="3232938"/>
            <a:ext cx="279509" cy="185421"/>
          </a:xfrm>
          <a:prstGeom prst="rightArrow">
            <a:avLst/>
          </a:prstGeom>
          <a:solidFill>
            <a:schemeClr val="tx1">
              <a:alpha val="35000"/>
            </a:schemeClr>
          </a:solidFill>
          <a:ln>
            <a:solidFill>
              <a:schemeClr val="tx1">
                <a:alpha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1" name="Right Arrow 60"/>
          <p:cNvSpPr/>
          <p:nvPr/>
        </p:nvSpPr>
        <p:spPr>
          <a:xfrm rot="3153343">
            <a:off x="8297405" y="2911043"/>
            <a:ext cx="270813" cy="297130"/>
          </a:xfrm>
          <a:prstGeom prst="rightArrow">
            <a:avLst/>
          </a:prstGeom>
          <a:solidFill>
            <a:schemeClr val="tx1">
              <a:alpha val="35000"/>
            </a:schemeClr>
          </a:solidFill>
          <a:ln>
            <a:solidFill>
              <a:schemeClr val="tx1">
                <a:alpha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37F6-EEEE-46B7-A97E-C4B6F79217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51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1" grpId="0" animBg="1"/>
      <p:bldP spid="37" grpId="0" animBg="1"/>
      <p:bldP spid="46" grpId="0" animBg="1"/>
      <p:bldP spid="49" grpId="0" animBg="1"/>
      <p:bldP spid="50" grpId="0" animBg="1"/>
      <p:bldP spid="51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t="3659" r="8426" b="3947"/>
          <a:stretch/>
        </p:blipFill>
        <p:spPr>
          <a:xfrm>
            <a:off x="1548536" y="1547920"/>
            <a:ext cx="6300064" cy="3926225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7980689" y="9526"/>
            <a:ext cx="1097024" cy="1418215"/>
            <a:chOff x="7980689" y="9525"/>
            <a:chExt cx="1097024" cy="1418215"/>
          </a:xfrm>
          <a:effectLst/>
        </p:grpSpPr>
        <p:sp>
          <p:nvSpPr>
            <p:cNvPr id="34" name="Rectangle 33"/>
            <p:cNvSpPr/>
            <p:nvPr/>
          </p:nvSpPr>
          <p:spPr>
            <a:xfrm>
              <a:off x="7980689" y="9525"/>
              <a:ext cx="1097024" cy="1418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0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5" name="Picture 3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689" y="351842"/>
              <a:ext cx="1097024" cy="10663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689" y="76200"/>
              <a:ext cx="1097024" cy="418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4" t="8255" r="10697" b="11761"/>
          <a:stretch/>
        </p:blipFill>
        <p:spPr>
          <a:xfrm>
            <a:off x="5787882" y="1007234"/>
            <a:ext cx="982172" cy="145003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9" name="Group 48"/>
          <p:cNvGrpSpPr/>
          <p:nvPr/>
        </p:nvGrpSpPr>
        <p:grpSpPr>
          <a:xfrm>
            <a:off x="140245" y="4888468"/>
            <a:ext cx="1269978" cy="1969532"/>
            <a:chOff x="1037574" y="4913936"/>
            <a:chExt cx="1269978" cy="1969532"/>
          </a:xfrm>
        </p:grpSpPr>
        <p:sp>
          <p:nvSpPr>
            <p:cNvPr id="22" name="TextBox 21"/>
            <p:cNvSpPr txBox="1"/>
            <p:nvPr/>
          </p:nvSpPr>
          <p:spPr>
            <a:xfrm>
              <a:off x="1241996" y="6514136"/>
              <a:ext cx="861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Colville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82" t="9313" r="18321" b="11973"/>
            <a:stretch/>
          </p:blipFill>
          <p:spPr>
            <a:xfrm flipH="1">
              <a:off x="1037574" y="4913936"/>
              <a:ext cx="1269978" cy="1600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48" name="Group 47"/>
          <p:cNvGrpSpPr/>
          <p:nvPr/>
        </p:nvGrpSpPr>
        <p:grpSpPr>
          <a:xfrm>
            <a:off x="140245" y="2971799"/>
            <a:ext cx="1188234" cy="1447801"/>
            <a:chOff x="443457" y="3429000"/>
            <a:chExt cx="1188234" cy="144780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93" t="8476" r="18102" b="12429"/>
            <a:stretch/>
          </p:blipFill>
          <p:spPr>
            <a:xfrm>
              <a:off x="443457" y="3429000"/>
              <a:ext cx="1188234" cy="107846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533400" y="4507469"/>
              <a:ext cx="8274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</a:rPr>
                <a:t>Parana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52400" y="1102304"/>
            <a:ext cx="1213503" cy="1602904"/>
            <a:chOff x="533290" y="1820336"/>
            <a:chExt cx="1213503" cy="160290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00" t="8465" r="10560" b="12197"/>
            <a:stretch/>
          </p:blipFill>
          <p:spPr>
            <a:xfrm>
              <a:off x="533290" y="1820336"/>
              <a:ext cx="1213503" cy="125989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" name="Rectangle 4"/>
            <p:cNvSpPr/>
            <p:nvPr/>
          </p:nvSpPr>
          <p:spPr>
            <a:xfrm>
              <a:off x="765932" y="3053908"/>
              <a:ext cx="7482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</a:rPr>
                <a:t>Yukon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7383976" y="1779972"/>
            <a:ext cx="1414936" cy="1755617"/>
            <a:chOff x="7391400" y="1486660"/>
            <a:chExt cx="1414936" cy="175561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74" t="7983" r="10043" b="11598"/>
            <a:stretch/>
          </p:blipFill>
          <p:spPr>
            <a:xfrm>
              <a:off x="7391400" y="1905000"/>
              <a:ext cx="1376864" cy="133727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Rectangle 5"/>
            <p:cNvSpPr/>
            <p:nvPr/>
          </p:nvSpPr>
          <p:spPr>
            <a:xfrm>
              <a:off x="8117045" y="1486660"/>
              <a:ext cx="6892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</a:rPr>
                <a:t>Niger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5406882" y="2438734"/>
            <a:ext cx="1127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Irrawaddy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6696706" y="3784973"/>
            <a:ext cx="2375334" cy="1146390"/>
            <a:chOff x="7406035" y="4463868"/>
            <a:chExt cx="2375334" cy="114639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27" t="8228" r="10477" b="12541"/>
            <a:stretch/>
          </p:blipFill>
          <p:spPr>
            <a:xfrm>
              <a:off x="7406035" y="4463868"/>
              <a:ext cx="1256825" cy="114639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5" name="Rectangle 24"/>
            <p:cNvSpPr/>
            <p:nvPr/>
          </p:nvSpPr>
          <p:spPr>
            <a:xfrm>
              <a:off x="8718193" y="5002228"/>
              <a:ext cx="10631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</a:rPr>
                <a:t>Wax Lake</a:t>
              </a:r>
            </a:p>
          </p:txBody>
        </p:sp>
      </p:grpSp>
      <p:cxnSp>
        <p:nvCxnSpPr>
          <p:cNvPr id="12" name="Straight Arrow Connector 11"/>
          <p:cNvCxnSpPr>
            <a:stCxn id="19" idx="3"/>
          </p:cNvCxnSpPr>
          <p:nvPr/>
        </p:nvCxnSpPr>
        <p:spPr>
          <a:xfrm>
            <a:off x="1365903" y="1732252"/>
            <a:ext cx="1910697" cy="97295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1410223" y="4050268"/>
            <a:ext cx="1866377" cy="185764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21" idx="0"/>
          </p:cNvCxnSpPr>
          <p:nvPr/>
        </p:nvCxnSpPr>
        <p:spPr>
          <a:xfrm flipV="1">
            <a:off x="3425314" y="5087555"/>
            <a:ext cx="1221227" cy="39884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0" idx="1"/>
          </p:cNvCxnSpPr>
          <p:nvPr/>
        </p:nvCxnSpPr>
        <p:spPr>
          <a:xfrm flipH="1">
            <a:off x="5257800" y="4358168"/>
            <a:ext cx="1438906" cy="72938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8" idx="1"/>
          </p:cNvCxnSpPr>
          <p:nvPr/>
        </p:nvCxnSpPr>
        <p:spPr>
          <a:xfrm flipH="1">
            <a:off x="4114800" y="2866951"/>
            <a:ext cx="3269176" cy="101924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7" idx="1"/>
          </p:cNvCxnSpPr>
          <p:nvPr/>
        </p:nvCxnSpPr>
        <p:spPr>
          <a:xfrm flipH="1">
            <a:off x="3276600" y="1732252"/>
            <a:ext cx="2511282" cy="172061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>
            <a:spLocks noChangeAspect="1"/>
          </p:cNvSpPr>
          <p:nvPr/>
        </p:nvSpPr>
        <p:spPr>
          <a:xfrm>
            <a:off x="7735824" y="5105400"/>
            <a:ext cx="73597" cy="7359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627" y="5677477"/>
            <a:ext cx="1343313" cy="10668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3" name="Straight Arrow Connector 52"/>
          <p:cNvCxnSpPr>
            <a:stCxn id="41" idx="0"/>
          </p:cNvCxnSpPr>
          <p:nvPr/>
        </p:nvCxnSpPr>
        <p:spPr>
          <a:xfrm flipV="1">
            <a:off x="6654284" y="5178997"/>
            <a:ext cx="1081540" cy="49848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7452751" y="6374945"/>
            <a:ext cx="1239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Binary Tree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141944" y="253425"/>
            <a:ext cx="620794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“2-D Geo-dynamic Space” for Deltas 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37F6-EEEE-46B7-A97E-C4B6F79217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4" name="TextBox 53"/>
          <p:cNvSpPr txBox="1"/>
          <p:nvPr/>
        </p:nvSpPr>
        <p:spPr>
          <a:xfrm rot="16200000">
            <a:off x="348733" y="3244334"/>
            <a:ext cx="2438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Geometric Complexity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035927" y="5319236"/>
            <a:ext cx="19667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Dynamic Exchange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8" name="Straight Arrow Connector 27"/>
          <p:cNvCxnSpPr>
            <a:stCxn id="16" idx="3"/>
          </p:cNvCxnSpPr>
          <p:nvPr/>
        </p:nvCxnSpPr>
        <p:spPr>
          <a:xfrm flipV="1">
            <a:off x="1328479" y="3452865"/>
            <a:ext cx="1567121" cy="5816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1905860" y="5486400"/>
            <a:ext cx="2127101" cy="1294245"/>
            <a:chOff x="5094216" y="5481782"/>
            <a:chExt cx="2127101" cy="129424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64" t="8704" r="10389" b="12372"/>
            <a:stretch/>
          </p:blipFill>
          <p:spPr>
            <a:xfrm>
              <a:off x="6006022" y="5481782"/>
              <a:ext cx="1215295" cy="129424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Rectangle 8"/>
            <p:cNvSpPr/>
            <p:nvPr/>
          </p:nvSpPr>
          <p:spPr>
            <a:xfrm>
              <a:off x="5094216" y="6406695"/>
              <a:ext cx="7832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</a:rPr>
                <a:t>Mossy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611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44"/>
            <a:ext cx="9144000" cy="703500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6C4DC-5AC7-494B-8E70-022DFE2A02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Down Arrow 2"/>
          <p:cNvSpPr/>
          <p:nvPr/>
        </p:nvSpPr>
        <p:spPr>
          <a:xfrm rot="19329411">
            <a:off x="3174835" y="2912053"/>
            <a:ext cx="516467" cy="59376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Down Arrow 13"/>
          <p:cNvSpPr/>
          <p:nvPr/>
        </p:nvSpPr>
        <p:spPr>
          <a:xfrm rot="10800000">
            <a:off x="3330795" y="6105905"/>
            <a:ext cx="387987" cy="50089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Down Arrow 14"/>
          <p:cNvSpPr/>
          <p:nvPr/>
        </p:nvSpPr>
        <p:spPr>
          <a:xfrm rot="10800000">
            <a:off x="4670189" y="5904729"/>
            <a:ext cx="387987" cy="50089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Down Arrow 15"/>
          <p:cNvSpPr/>
          <p:nvPr/>
        </p:nvSpPr>
        <p:spPr>
          <a:xfrm rot="10800000">
            <a:off x="5746112" y="5654283"/>
            <a:ext cx="387987" cy="50089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58327" y="3422183"/>
            <a:ext cx="2460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b="1" dirty="0" smtClean="0">
                <a:solidFill>
                  <a:srgbClr val="FFFF00"/>
                </a:solidFill>
              </a:rPr>
              <a:t>Discharge / Sediment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27626" y="6457829"/>
            <a:ext cx="1569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b="1" dirty="0" smtClean="0">
                <a:solidFill>
                  <a:srgbClr val="FF0000"/>
                </a:solidFill>
              </a:rPr>
              <a:t>Waves/Tides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810000" y="4781490"/>
            <a:ext cx="1826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b="1" dirty="0" smtClean="0">
                <a:solidFill>
                  <a:prstClr val="white"/>
                </a:solidFill>
              </a:rPr>
              <a:t>Local processes</a:t>
            </a:r>
            <a:endParaRPr lang="en-US" sz="2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94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  <p:bldP spid="17" grpId="0"/>
      <p:bldP spid="18" grpId="0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Open Problems 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838200" y="1513106"/>
            <a:ext cx="8153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Do “physically similar” deltas fall close-by into this 2D Geo-dynamic space for deltas? 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What does the “position” and “variability” in the 2D Geo-dynamic space reveal about the </a:t>
            </a:r>
            <a:r>
              <a:rPr lang="en-US" sz="2400" dirty="0" err="1" smtClean="0">
                <a:solidFill>
                  <a:prstClr val="black"/>
                </a:solidFill>
              </a:rPr>
              <a:t>morphodynamic</a:t>
            </a:r>
            <a:r>
              <a:rPr lang="en-US" sz="2400" dirty="0" smtClean="0">
                <a:solidFill>
                  <a:prstClr val="black"/>
                </a:solidFill>
              </a:rPr>
              <a:t> processes that created a delta?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Do deltas with substantial anthropogenic influences deviate from </a:t>
            </a:r>
            <a:r>
              <a:rPr lang="en-US" sz="2400" dirty="0" err="1" smtClean="0">
                <a:solidFill>
                  <a:prstClr val="black"/>
                </a:solidFill>
              </a:rPr>
              <a:t>prestine</a:t>
            </a:r>
            <a:r>
              <a:rPr lang="en-US" sz="2400" dirty="0" smtClean="0">
                <a:solidFill>
                  <a:prstClr val="black"/>
                </a:solidFill>
              </a:rPr>
              <a:t> deltas in the 2D Geo-dynamic space?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Can the age/size of a delta be revealed by its position into this 2D Geodynamic space?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How does this position relate to vulnerability to change?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980689" y="9526"/>
            <a:ext cx="1097024" cy="1418215"/>
            <a:chOff x="7980689" y="9525"/>
            <a:chExt cx="1097024" cy="1418215"/>
          </a:xfrm>
          <a:effectLst/>
        </p:grpSpPr>
        <p:sp>
          <p:nvSpPr>
            <p:cNvPr id="5" name="Rectangle 4"/>
            <p:cNvSpPr/>
            <p:nvPr/>
          </p:nvSpPr>
          <p:spPr>
            <a:xfrm>
              <a:off x="7980689" y="9525"/>
              <a:ext cx="1097024" cy="1418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0</a:t>
              </a:r>
              <a:endParaRPr lang="en-US" dirty="0"/>
            </a:p>
          </p:txBody>
        </p:sp>
        <p:pic>
          <p:nvPicPr>
            <p:cNvPr id="6" name="Picture 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689" y="351842"/>
              <a:ext cx="1097024" cy="10663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689" y="76200"/>
              <a:ext cx="1097024" cy="418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1DDA6-CEA6-41A8-B6B6-4B3307457C0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36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Take home message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838200" y="1513106"/>
            <a:ext cx="8153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Deltas are networks of connected pathways that deliver fluxes from the apex to the deltaic surface to the coast.</a:t>
            </a:r>
          </a:p>
          <a:p>
            <a:pPr marL="457200" indent="-457200">
              <a:buFont typeface="Arial"/>
              <a:buChar char="•"/>
            </a:pPr>
            <a:endParaRPr lang="en-US" sz="1200" dirty="0" smtClean="0">
              <a:solidFill>
                <a:prstClr val="black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This connectivity makes a difference in how vulnerable / robust they are to changes</a:t>
            </a:r>
          </a:p>
          <a:p>
            <a:pPr marL="457200" indent="-457200">
              <a:buFont typeface="Arial"/>
              <a:buChar char="•"/>
            </a:pPr>
            <a:endParaRPr lang="en-US" sz="1200" dirty="0">
              <a:solidFill>
                <a:prstClr val="black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We have presented a framework that allows us to efficiently study these systems as “graphs” in order to systematically:</a:t>
            </a:r>
          </a:p>
          <a:p>
            <a:pPr marL="1371600" lvl="2" indent="-457200">
              <a:buFont typeface="Wingdings" pitchFamily="2" charset="2"/>
              <a:buChar char="ü"/>
            </a:pPr>
            <a:r>
              <a:rPr lang="en-US" dirty="0" smtClean="0">
                <a:solidFill>
                  <a:prstClr val="black"/>
                </a:solidFill>
              </a:rPr>
              <a:t>Compute the distribution of fluxes</a:t>
            </a:r>
          </a:p>
          <a:p>
            <a:pPr marL="1371600" lvl="2" indent="-457200">
              <a:buFont typeface="Wingdings" pitchFamily="2" charset="2"/>
              <a:buChar char="ü"/>
            </a:pPr>
            <a:r>
              <a:rPr lang="en-US" dirty="0" smtClean="0">
                <a:solidFill>
                  <a:prstClr val="black"/>
                </a:solidFill>
              </a:rPr>
              <a:t>Define </a:t>
            </a:r>
            <a:r>
              <a:rPr lang="en-US" dirty="0" err="1" smtClean="0">
                <a:solidFill>
                  <a:prstClr val="black"/>
                </a:solidFill>
              </a:rPr>
              <a:t>subnetworks</a:t>
            </a:r>
            <a:endParaRPr lang="en-US" dirty="0" smtClean="0">
              <a:solidFill>
                <a:prstClr val="black"/>
              </a:solidFill>
            </a:endParaRPr>
          </a:p>
          <a:p>
            <a:pPr marL="1371600" lvl="2" indent="-457200">
              <a:buFont typeface="Wingdings" pitchFamily="2" charset="2"/>
              <a:buChar char="ü"/>
            </a:pPr>
            <a:r>
              <a:rPr lang="en-US" dirty="0" smtClean="0">
                <a:solidFill>
                  <a:prstClr val="black"/>
                </a:solidFill>
              </a:rPr>
              <a:t>Define Nourishment networks</a:t>
            </a:r>
          </a:p>
          <a:p>
            <a:pPr marL="1371600" lvl="2" indent="-457200">
              <a:buFont typeface="Wingdings" pitchFamily="2" charset="2"/>
              <a:buChar char="ü"/>
            </a:pPr>
            <a:r>
              <a:rPr lang="en-US" dirty="0" smtClean="0">
                <a:solidFill>
                  <a:prstClr val="black"/>
                </a:solidFill>
              </a:rPr>
              <a:t>Define Contributing networks</a:t>
            </a:r>
          </a:p>
          <a:p>
            <a:pPr marL="1371600" lvl="2" indent="-457200">
              <a:buFont typeface="Wingdings" pitchFamily="2" charset="2"/>
              <a:buChar char="ü"/>
            </a:pPr>
            <a:r>
              <a:rPr lang="en-US" dirty="0" smtClean="0">
                <a:solidFill>
                  <a:prstClr val="black"/>
                </a:solidFill>
              </a:rPr>
              <a:t>Evaluate scenarios of change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We have established quantitative metrics that account for topologic and dynamic characteristics of deltas.</a:t>
            </a:r>
            <a:endParaRPr lang="en-US" sz="2400" dirty="0">
              <a:solidFill>
                <a:prstClr val="black"/>
              </a:solidFill>
            </a:endParaRPr>
          </a:p>
          <a:p>
            <a:pPr marL="1371600" lvl="2" indent="-457200">
              <a:buFont typeface="Wingdings" pitchFamily="2" charset="2"/>
              <a:buChar char="ü"/>
            </a:pPr>
            <a:endParaRPr lang="en-US" dirty="0" smtClean="0">
              <a:solidFill>
                <a:prstClr val="black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980689" y="9526"/>
            <a:ext cx="1097024" cy="1418215"/>
            <a:chOff x="7980689" y="9525"/>
            <a:chExt cx="1097024" cy="1418215"/>
          </a:xfrm>
          <a:effectLst/>
        </p:grpSpPr>
        <p:sp>
          <p:nvSpPr>
            <p:cNvPr id="5" name="Rectangle 4"/>
            <p:cNvSpPr/>
            <p:nvPr/>
          </p:nvSpPr>
          <p:spPr>
            <a:xfrm>
              <a:off x="7980689" y="9525"/>
              <a:ext cx="1097024" cy="1418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0</a:t>
              </a:r>
              <a:endParaRPr lang="en-US" dirty="0"/>
            </a:p>
          </p:txBody>
        </p:sp>
        <p:pic>
          <p:nvPicPr>
            <p:cNvPr id="6" name="Picture 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689" y="351842"/>
              <a:ext cx="1097024" cy="10663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689" y="76200"/>
              <a:ext cx="1097024" cy="418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1DDA6-CEA6-41A8-B6B6-4B3307457C0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8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022"/>
            <a:ext cx="9144000" cy="7035007"/>
          </a:xfrm>
          <a:prstGeom prst="rect">
            <a:avLst/>
          </a:prstGeom>
          <a:blipFill dpi="0" rotWithShape="1">
            <a:blip r:embed="rId3">
              <a:alphaModFix amt="58000"/>
            </a:blip>
            <a:srcRect/>
            <a:stretch>
              <a:fillRect/>
            </a:stretch>
          </a:blipFill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6C4DC-5AC7-494B-8E70-022DFE2A02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3276600"/>
            <a:ext cx="2971800" cy="2971800"/>
          </a:xfrm>
          <a:prstGeom prst="rect">
            <a:avLst/>
          </a:prstGeom>
          <a:blipFill dpi="0" rotWithShape="1">
            <a:blip r:embed="rId4">
              <a:alphaModFix amt="76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15" b="99775" l="1200" r="982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571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96000" y="6400800"/>
            <a:ext cx="265003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Network Courtesy of Paola </a:t>
            </a:r>
            <a:r>
              <a:rPr lang="en-US" sz="1200" dirty="0" err="1" smtClean="0"/>
              <a:t>Passalacqua</a:t>
            </a:r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Need automatic tools to extract delta networks from remotely sensed images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76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1DDA6-CEA6-41A8-B6B6-4B3307457C0C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0"/>
            <a:ext cx="9144000" cy="491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07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1555" y="914400"/>
            <a:ext cx="15240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1117416"/>
            <a:ext cx="2442845" cy="867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2264667"/>
            <a:ext cx="1155700" cy="1155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29905" y="2575386"/>
            <a:ext cx="339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Alejandro </a:t>
            </a:r>
            <a:r>
              <a:rPr lang="en-US" dirty="0" err="1" smtClean="0">
                <a:solidFill>
                  <a:prstClr val="black"/>
                </a:solidFill>
              </a:rPr>
              <a:t>Tejedor</a:t>
            </a:r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/>
              <a:t>University of Minnesota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41555" y="2614855"/>
            <a:ext cx="339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Anthony </a:t>
            </a:r>
            <a:r>
              <a:rPr lang="en-US" dirty="0" err="1" smtClean="0">
                <a:solidFill>
                  <a:prstClr val="black"/>
                </a:solidFill>
              </a:rPr>
              <a:t>Longjas</a:t>
            </a:r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/>
              <a:t>University of Minnesota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626" y="3610051"/>
            <a:ext cx="1038757" cy="10387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48" y="3505910"/>
            <a:ext cx="1134814" cy="13115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29905" y="4039311"/>
            <a:ext cx="339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Ilya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Zaliapan</a:t>
            </a:r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/>
              <a:t>University of Nevada, Reno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741555" y="4078780"/>
            <a:ext cx="339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Irina </a:t>
            </a:r>
            <a:r>
              <a:rPr lang="en-US" dirty="0" err="1" smtClean="0">
                <a:solidFill>
                  <a:prstClr val="black"/>
                </a:solidFill>
              </a:rPr>
              <a:t>Overeen</a:t>
            </a:r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/>
              <a:t>University of Colorado, Boulder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171" y="4924077"/>
            <a:ext cx="1038757" cy="12190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4988017"/>
            <a:ext cx="1155700" cy="11557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41450" y="5443506"/>
            <a:ext cx="339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Fabrice</a:t>
            </a:r>
            <a:r>
              <a:rPr lang="en-US" dirty="0" smtClean="0">
                <a:solidFill>
                  <a:prstClr val="black"/>
                </a:solidFill>
              </a:rPr>
              <a:t> Renaud</a:t>
            </a:r>
          </a:p>
          <a:p>
            <a:r>
              <a:rPr lang="en-US" dirty="0" smtClean="0"/>
              <a:t>United Nations University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753100" y="5482975"/>
            <a:ext cx="339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John Dearing</a:t>
            </a:r>
          </a:p>
          <a:p>
            <a:r>
              <a:rPr lang="en-US" dirty="0" smtClean="0"/>
              <a:t>University of Southampton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378" y="2209800"/>
            <a:ext cx="1048005" cy="105138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7200" y="6324600"/>
            <a:ext cx="85443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</a:rPr>
              <a:t>Transport and Vulnerability in River Deltas: A Graph-Theoretic Approach</a:t>
            </a:r>
          </a:p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A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Tejedor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, A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Longjas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, I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Zaliapin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, E </a:t>
            </a:r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</a:rPr>
              <a:t>Foufoula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-Georgiou                           </a:t>
            </a:r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</a:rPr>
              <a:t>arXiv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preprint arXiv:1408.5834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1DDA6-CEA6-41A8-B6B6-4B3307457C0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73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022"/>
            <a:ext cx="9144000" cy="7035007"/>
          </a:xfrm>
          <a:prstGeom prst="rect">
            <a:avLst/>
          </a:prstGeom>
          <a:blipFill dpi="0" rotWithShape="1">
            <a:blip r:embed="rId3">
              <a:alphaModFix amt="58000"/>
            </a:blip>
            <a:srcRect/>
            <a:stretch>
              <a:fillRect/>
            </a:stretch>
          </a:blipFill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6C4DC-5AC7-494B-8E70-022DFE2A02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3276600"/>
            <a:ext cx="2971800" cy="2971800"/>
          </a:xfrm>
          <a:prstGeom prst="rect">
            <a:avLst/>
          </a:prstGeom>
          <a:blipFill dpi="0" rotWithShape="1">
            <a:blip r:embed="rId4">
              <a:alphaModFix amt="76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15" b="99775" l="1200" r="982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571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96000" y="6400800"/>
            <a:ext cx="265003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Network Courtesy of Paola </a:t>
            </a:r>
            <a:r>
              <a:rPr lang="en-US" sz="1200" dirty="0" err="1" smtClean="0"/>
              <a:t>Passalacqua</a:t>
            </a:r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42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s-ES" dirty="0" err="1" smtClean="0"/>
              <a:t>Questions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334000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AutoNum type="arabicParenBoth"/>
            </a:pPr>
            <a:r>
              <a:rPr lang="en-US" dirty="0" smtClean="0"/>
              <a:t>How does delta connectivity (in geometry and dynamics) control the overall system robustness to change?</a:t>
            </a:r>
          </a:p>
          <a:p>
            <a:pPr marL="514350" indent="-514350">
              <a:buAutoNum type="arabicParenBoth"/>
            </a:pPr>
            <a:r>
              <a:rPr lang="en-US" dirty="0" smtClean="0"/>
              <a:t>Does connectivity of the delta tell us anything about the </a:t>
            </a:r>
            <a:r>
              <a:rPr lang="en-US" dirty="0" err="1" smtClean="0"/>
              <a:t>morphodynamics</a:t>
            </a:r>
            <a:r>
              <a:rPr lang="en-US" dirty="0" smtClean="0"/>
              <a:t> that established it?</a:t>
            </a:r>
          </a:p>
          <a:p>
            <a:r>
              <a:rPr lang="en-US" b="1" dirty="0" smtClean="0"/>
              <a:t>Approach:</a:t>
            </a:r>
          </a:p>
          <a:p>
            <a:pPr marL="457200" lvl="1" indent="0">
              <a:buNone/>
            </a:pPr>
            <a:r>
              <a:rPr lang="en-US" dirty="0" smtClean="0"/>
              <a:t>Develop a framework that can allow probing into the delta system connectivity in a systematic way and evaluating system changes in view of changes in one or more of its connected components (vulnerability analysis)</a:t>
            </a:r>
          </a:p>
          <a:p>
            <a:r>
              <a:rPr lang="en-US" b="1" dirty="0" smtClean="0"/>
              <a:t>We Propose: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 rigorous framework of delta network analysis: </a:t>
            </a:r>
          </a:p>
          <a:p>
            <a:pPr lvl="2"/>
            <a:r>
              <a:rPr lang="en-US" dirty="0" smtClean="0"/>
              <a:t>Extracting subnetworks</a:t>
            </a:r>
          </a:p>
          <a:p>
            <a:pPr lvl="2"/>
            <a:r>
              <a:rPr lang="en-US" dirty="0" smtClean="0"/>
              <a:t>Nourishment Areas</a:t>
            </a:r>
          </a:p>
          <a:p>
            <a:pPr lvl="2"/>
            <a:r>
              <a:rPr lang="en-US" dirty="0" smtClean="0"/>
              <a:t>Upstream Areas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Use this framework for building vulnerability maps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Define metrics that capture the complexity of the topology and dynamics of the subnetworks, and enable us to establish a quantitative framework of comparison.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980689" y="9526"/>
            <a:ext cx="1097024" cy="1418215"/>
            <a:chOff x="7980689" y="9525"/>
            <a:chExt cx="1097024" cy="1418215"/>
          </a:xfrm>
          <a:effectLst/>
        </p:grpSpPr>
        <p:sp>
          <p:nvSpPr>
            <p:cNvPr id="5" name="Rectangle 4"/>
            <p:cNvSpPr/>
            <p:nvPr/>
          </p:nvSpPr>
          <p:spPr>
            <a:xfrm>
              <a:off x="7980689" y="9525"/>
              <a:ext cx="1097024" cy="1418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0</a:t>
              </a:r>
              <a:endParaRPr lang="en-US" dirty="0"/>
            </a:p>
          </p:txBody>
        </p:sp>
        <p:pic>
          <p:nvPicPr>
            <p:cNvPr id="6" name="Picture 5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689" y="351842"/>
              <a:ext cx="1097024" cy="10663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689" y="76200"/>
              <a:ext cx="1097024" cy="418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1DDA6-CEA6-41A8-B6B6-4B3307457C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05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24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Deltas as Graphs</a:t>
            </a:r>
            <a:endParaRPr lang="en-US" sz="40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7980689" y="9526"/>
            <a:ext cx="1097024" cy="1418215"/>
            <a:chOff x="7980689" y="9525"/>
            <a:chExt cx="1097024" cy="1418215"/>
          </a:xfrm>
          <a:effectLst/>
        </p:grpSpPr>
        <p:sp>
          <p:nvSpPr>
            <p:cNvPr id="19" name="Rectangle 18"/>
            <p:cNvSpPr/>
            <p:nvPr/>
          </p:nvSpPr>
          <p:spPr>
            <a:xfrm>
              <a:off x="7980689" y="9525"/>
              <a:ext cx="1097024" cy="1418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0</a:t>
              </a:r>
              <a:endParaRPr lang="en-US" dirty="0"/>
            </a:p>
          </p:txBody>
        </p:sp>
        <p:pic>
          <p:nvPicPr>
            <p:cNvPr id="26" name="Picture 2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689" y="351842"/>
              <a:ext cx="1097024" cy="10663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689" y="76200"/>
              <a:ext cx="1097024" cy="418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sp>
        <p:nvSpPr>
          <p:cNvPr id="31" name="TextBox 30"/>
          <p:cNvSpPr txBox="1"/>
          <p:nvPr/>
        </p:nvSpPr>
        <p:spPr>
          <a:xfrm>
            <a:off x="914400" y="19050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dirty="0" smtClean="0"/>
              <a:t>Physical Delta 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18818" y="1764145"/>
            <a:ext cx="161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Graph </a:t>
            </a:r>
          </a:p>
          <a:p>
            <a:pPr algn="ctr"/>
            <a:r>
              <a:rPr lang="en-US" dirty="0" smtClean="0"/>
              <a:t>Representation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86601" y="1824180"/>
            <a:ext cx="161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Algebraic </a:t>
            </a:r>
          </a:p>
          <a:p>
            <a:pPr algn="ctr"/>
            <a:r>
              <a:rPr lang="en-US" dirty="0" smtClean="0"/>
              <a:t>Representation</a:t>
            </a:r>
          </a:p>
        </p:txBody>
      </p:sp>
      <p:sp>
        <p:nvSpPr>
          <p:cNvPr id="5" name="Right Arrow 4"/>
          <p:cNvSpPr/>
          <p:nvPr/>
        </p:nvSpPr>
        <p:spPr>
          <a:xfrm>
            <a:off x="3124200" y="3276600"/>
            <a:ext cx="533400" cy="9144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>
            <a:off x="6215498" y="3352800"/>
            <a:ext cx="533400" cy="9144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5" y="2410476"/>
            <a:ext cx="2693720" cy="300603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586369"/>
            <a:ext cx="2333336" cy="26722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10400" y="5231845"/>
            <a:ext cx="180959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Adjacency Matrix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1DDA6-CEA6-41A8-B6B6-4B3307457C0C}" type="slidenum">
              <a:rPr lang="en-US" smtClean="0"/>
              <a:t>5</a:t>
            </a:fld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106300" y="23622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59140" y="29834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359757" y="42712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55525" y="4191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393462" y="523184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157318" y="507390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784443" y="31681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7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834670" y="466779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553200" y="2514353"/>
            <a:ext cx="2335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600" i="1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i= 1   </a:t>
            </a:r>
            <a:r>
              <a:rPr lang="en-US" sz="1600" i="1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i="1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3   4   5   6   7   8</a:t>
            </a:r>
            <a:endParaRPr lang="en-US" sz="1600" i="1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 rot="5400000">
            <a:off x="7761237" y="3618237"/>
            <a:ext cx="2483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1600" i="1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j= 1   2   3    4   5   6    7   8</a:t>
            </a:r>
            <a:endParaRPr lang="en-US" sz="1600" i="1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0809227"/>
              </p:ext>
            </p:extLst>
          </p:nvPr>
        </p:nvGraphicFramePr>
        <p:xfrm>
          <a:off x="6781800" y="2819400"/>
          <a:ext cx="2112962" cy="217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Equation" r:id="rId7" imgW="1777680" imgH="1828800" progId="Equation.DSMT4">
                  <p:embed/>
                </p:oleObj>
              </mc:Choice>
              <mc:Fallback>
                <p:oleObj name="Equation" r:id="rId7" imgW="1777680" imgH="1828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2819400"/>
                        <a:ext cx="2112962" cy="2174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7"/>
          <p:cNvSpPr/>
          <p:nvPr/>
        </p:nvSpPr>
        <p:spPr>
          <a:xfrm>
            <a:off x="207818" y="5867400"/>
            <a:ext cx="85443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Transport and Vulnerability in River Deltas: A Graph-Theoretic Approach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Tejedor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A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Longjas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I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Zaliapin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E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Foufoula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-Georgiou</a:t>
            </a:r>
          </a:p>
          <a:p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arXiv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preprint arXiv:1408.5834</a:t>
            </a:r>
          </a:p>
        </p:txBody>
      </p:sp>
    </p:spTree>
    <p:extLst>
      <p:ext uri="{BB962C8B-B14F-4D97-AF65-F5344CB8AC3E}">
        <p14:creationId xmlns:p14="http://schemas.microsoft.com/office/powerpoint/2010/main" val="311540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5" grpId="0" animBg="1"/>
      <p:bldP spid="34" grpId="0" animBg="1"/>
      <p:bldP spid="2" grpId="0" animBg="1"/>
      <p:bldP spid="29" grpId="0"/>
      <p:bldP spid="30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Delta Topologic Analysis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6"/>
          <a:stretch/>
        </p:blipFill>
        <p:spPr bwMode="auto">
          <a:xfrm>
            <a:off x="221673" y="2841567"/>
            <a:ext cx="2895600" cy="25222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06264" y="2450068"/>
            <a:ext cx="2374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/>
            <a:r>
              <a:rPr lang="en-US" dirty="0"/>
              <a:t>Extracting subnetworks</a:t>
            </a:r>
          </a:p>
        </p:txBody>
      </p:sp>
      <p:sp>
        <p:nvSpPr>
          <p:cNvPr id="6" name="Rectangle 5"/>
          <p:cNvSpPr/>
          <p:nvPr/>
        </p:nvSpPr>
        <p:spPr>
          <a:xfrm>
            <a:off x="6762636" y="4050268"/>
            <a:ext cx="199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/>
            <a:r>
              <a:rPr lang="en-US" dirty="0"/>
              <a:t>Nourishment Areas</a:t>
            </a:r>
          </a:p>
        </p:txBody>
      </p:sp>
      <p:sp>
        <p:nvSpPr>
          <p:cNvPr id="7" name="Rectangle 6"/>
          <p:cNvSpPr/>
          <p:nvPr/>
        </p:nvSpPr>
        <p:spPr>
          <a:xfrm>
            <a:off x="7010400" y="1143000"/>
            <a:ext cx="1683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/>
            <a:r>
              <a:rPr lang="en-US" dirty="0"/>
              <a:t>Upstream Areas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2764" y="2286000"/>
            <a:ext cx="241341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From Adjacency Matrix:</a:t>
            </a:r>
            <a:endParaRPr lang="en-US" dirty="0"/>
          </a:p>
        </p:txBody>
      </p:sp>
      <p:pic>
        <p:nvPicPr>
          <p:cNvPr id="3" name="Picture 2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2" t="5553" r="7522" b="9499"/>
          <a:stretch/>
        </p:blipFill>
        <p:spPr>
          <a:xfrm>
            <a:off x="3657600" y="2849233"/>
            <a:ext cx="2423160" cy="2514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9" t="6767" r="8257" b="9077"/>
          <a:stretch/>
        </p:blipFill>
        <p:spPr>
          <a:xfrm>
            <a:off x="6549727" y="4333346"/>
            <a:ext cx="2423160" cy="25246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1" t="5414" r="8036" b="9661"/>
          <a:stretch/>
        </p:blipFill>
        <p:spPr>
          <a:xfrm>
            <a:off x="6549727" y="1438275"/>
            <a:ext cx="2423160" cy="2524125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1DDA6-CEA6-41A8-B6B6-4B3307457C0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0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" t="1111" r="174" b="1010"/>
          <a:stretch/>
        </p:blipFill>
        <p:spPr>
          <a:xfrm>
            <a:off x="0" y="0"/>
            <a:ext cx="9151770" cy="6858000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7980689" y="9526"/>
            <a:ext cx="1097024" cy="1418215"/>
            <a:chOff x="7980689" y="9525"/>
            <a:chExt cx="1097024" cy="1418215"/>
          </a:xfrm>
          <a:effectLst/>
        </p:grpSpPr>
        <p:sp>
          <p:nvSpPr>
            <p:cNvPr id="40" name="Rectangle 39"/>
            <p:cNvSpPr/>
            <p:nvPr/>
          </p:nvSpPr>
          <p:spPr>
            <a:xfrm>
              <a:off x="7980689" y="9525"/>
              <a:ext cx="1097024" cy="1418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0</a:t>
              </a:r>
              <a:endParaRPr lang="en-US" dirty="0"/>
            </a:p>
          </p:txBody>
        </p:sp>
        <p:pic>
          <p:nvPicPr>
            <p:cNvPr id="41" name="Picture 40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689" y="351842"/>
              <a:ext cx="1097024" cy="10663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689" y="76200"/>
              <a:ext cx="1097024" cy="418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sp>
        <p:nvSpPr>
          <p:cNvPr id="5" name="Up Arrow 4"/>
          <p:cNvSpPr/>
          <p:nvPr/>
        </p:nvSpPr>
        <p:spPr>
          <a:xfrm>
            <a:off x="3798455" y="5638800"/>
            <a:ext cx="1219200" cy="914400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Up Arrow 28"/>
          <p:cNvSpPr/>
          <p:nvPr/>
        </p:nvSpPr>
        <p:spPr>
          <a:xfrm rot="18103998">
            <a:off x="3429612" y="4518927"/>
            <a:ext cx="228600" cy="457200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Up Arrow 29"/>
          <p:cNvSpPr/>
          <p:nvPr/>
        </p:nvSpPr>
        <p:spPr>
          <a:xfrm>
            <a:off x="3939310" y="4444678"/>
            <a:ext cx="914400" cy="914400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1DDA6-CEA6-41A8-B6B6-4B3307457C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22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Delta Dynamic Analysis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6"/>
          <a:stretch/>
        </p:blipFill>
        <p:spPr bwMode="auto">
          <a:xfrm>
            <a:off x="330545" y="2299488"/>
            <a:ext cx="2895600" cy="25222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5072" y="1757409"/>
            <a:ext cx="342465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smtClean="0">
                <a:solidFill>
                  <a:srgbClr val="FF0000"/>
                </a:solidFill>
              </a:rPr>
              <a:t>Weighted </a:t>
            </a:r>
            <a:r>
              <a:rPr lang="en-US" dirty="0" smtClean="0"/>
              <a:t>Adjacency Matrix: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07818" y="5867400"/>
            <a:ext cx="85443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Transport and Vulnerability in River Deltas: A Graph-Theoretic Approach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Tejedor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A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Longjas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I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Zaliapin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E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Foufoula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-Georgiou</a:t>
            </a:r>
          </a:p>
          <a:p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arXiv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preprint arXiv:1408.5834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668820"/>
            <a:ext cx="3499054" cy="2971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29870" y="1959562"/>
            <a:ext cx="2412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/>
            <a:r>
              <a:rPr lang="en-US" dirty="0" smtClean="0"/>
              <a:t>Steady Flux Distribution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980689" y="9526"/>
            <a:ext cx="1097024" cy="1418215"/>
            <a:chOff x="7980689" y="9525"/>
            <a:chExt cx="1097024" cy="1418215"/>
          </a:xfrm>
          <a:effectLst/>
        </p:grpSpPr>
        <p:sp>
          <p:nvSpPr>
            <p:cNvPr id="10" name="Rectangle 9"/>
            <p:cNvSpPr/>
            <p:nvPr/>
          </p:nvSpPr>
          <p:spPr>
            <a:xfrm>
              <a:off x="7980689" y="9525"/>
              <a:ext cx="1097024" cy="1418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0</a:t>
              </a:r>
              <a:endParaRPr lang="en-US" dirty="0"/>
            </a:p>
          </p:txBody>
        </p:sp>
        <p:pic>
          <p:nvPicPr>
            <p:cNvPr id="11" name="Picture 10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689" y="351842"/>
              <a:ext cx="1097024" cy="10663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689" y="76200"/>
              <a:ext cx="1097024" cy="418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1DDA6-CEA6-41A8-B6B6-4B3307457C0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92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Vulnerability to change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99520" y="5526826"/>
            <a:ext cx="22739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Wax Lake Delta</a:t>
            </a:r>
          </a:p>
          <a:p>
            <a:pPr algn="ctr"/>
            <a:r>
              <a:rPr lang="en-US" dirty="0" smtClean="0"/>
              <a:t>(Louisiana Coast, USA)</a:t>
            </a:r>
            <a:endParaRPr lang="en-US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02810" y="5502655"/>
            <a:ext cx="139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Niger Delta</a:t>
            </a:r>
          </a:p>
          <a:p>
            <a:pPr algn="ctr"/>
            <a:r>
              <a:rPr lang="en-US" dirty="0" smtClean="0"/>
              <a:t>(West Africa)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980689" y="9526"/>
            <a:ext cx="1097024" cy="1418215"/>
            <a:chOff x="7980689" y="9525"/>
            <a:chExt cx="1097024" cy="1418215"/>
          </a:xfrm>
          <a:effectLst/>
        </p:grpSpPr>
        <p:sp>
          <p:nvSpPr>
            <p:cNvPr id="10" name="Rectangle 9"/>
            <p:cNvSpPr/>
            <p:nvPr/>
          </p:nvSpPr>
          <p:spPr>
            <a:xfrm>
              <a:off x="7980689" y="9525"/>
              <a:ext cx="1097024" cy="1418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0</a:t>
              </a:r>
              <a:endParaRPr lang="en-US" dirty="0"/>
            </a:p>
          </p:txBody>
        </p:sp>
        <p:pic>
          <p:nvPicPr>
            <p:cNvPr id="11" name="Picture 10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689" y="351842"/>
              <a:ext cx="1097024" cy="10663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689" y="76200"/>
              <a:ext cx="1097024" cy="418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6"/>
          <a:stretch/>
        </p:blipFill>
        <p:spPr bwMode="auto">
          <a:xfrm>
            <a:off x="4724400" y="2305050"/>
            <a:ext cx="4089633" cy="3105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2220422"/>
            <a:ext cx="3612699" cy="32888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" y="1295400"/>
            <a:ext cx="7263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How does a flux reduction at a given link affect the outlets?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What links (“hot spots”) cause the most drastic reduction to the outlets?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1DDA6-CEA6-41A8-B6B6-4B3307457C0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7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2813</TotalTime>
  <Words>878</Words>
  <Application>Microsoft Office PowerPoint</Application>
  <PresentationFormat>On-screen Show (4:3)</PresentationFormat>
  <Paragraphs>206</Paragraphs>
  <Slides>24</Slides>
  <Notes>5</Notes>
  <HiddenSlides>1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Office Theme</vt:lpstr>
      <vt:lpstr>1_Office Theme</vt:lpstr>
      <vt:lpstr>2_Office Theme</vt:lpstr>
      <vt:lpstr>3_Office Theme</vt:lpstr>
      <vt:lpstr>4_Office Theme</vt:lpstr>
      <vt:lpstr>Equation</vt:lpstr>
      <vt:lpstr>PowerPoint Presentation</vt:lpstr>
      <vt:lpstr>PowerPoint Presentation</vt:lpstr>
      <vt:lpstr>PowerPoint Presentation</vt:lpstr>
      <vt:lpstr>Questions</vt:lpstr>
      <vt:lpstr>Deltas as Graphs</vt:lpstr>
      <vt:lpstr>Delta Topologic Analysis</vt:lpstr>
      <vt:lpstr>PowerPoint Presentation</vt:lpstr>
      <vt:lpstr>Delta Dynamic Analysis </vt:lpstr>
      <vt:lpstr>Vulnerability to change</vt:lpstr>
      <vt:lpstr>PowerPoint Presentation</vt:lpstr>
      <vt:lpstr>PowerPoint Presentation</vt:lpstr>
      <vt:lpstr>Process =&gt; Shape =&gt; Vulnerability?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Problems </vt:lpstr>
      <vt:lpstr>Take home message</vt:lpstr>
      <vt:lpstr>Need automatic tools to extract delta networks from remotely sensed images</vt:lpstr>
      <vt:lpstr>PowerPoint Presentation</vt:lpstr>
      <vt:lpstr>Thank you!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Connectivity deltas</dc:title>
  <dc:creator>Alejandro Tejedor</dc:creator>
  <cp:lastModifiedBy>Jonathan A Czuba</cp:lastModifiedBy>
  <cp:revision>183</cp:revision>
  <dcterms:created xsi:type="dcterms:W3CDTF">2014-04-20T23:46:06Z</dcterms:created>
  <dcterms:modified xsi:type="dcterms:W3CDTF">2014-10-09T14:22:37Z</dcterms:modified>
</cp:coreProperties>
</file>